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3" r:id="rId2"/>
    <p:sldId id="1136" r:id="rId3"/>
    <p:sldId id="1291" r:id="rId4"/>
    <p:sldId id="1087" r:id="rId5"/>
    <p:sldId id="1089" r:id="rId6"/>
    <p:sldId id="1296" r:id="rId7"/>
    <p:sldId id="1090" r:id="rId8"/>
    <p:sldId id="1292" r:id="rId9"/>
    <p:sldId id="1091" r:id="rId10"/>
    <p:sldId id="1298" r:id="rId11"/>
    <p:sldId id="1293" r:id="rId12"/>
    <p:sldId id="1297" r:id="rId13"/>
    <p:sldId id="1294" r:id="rId14"/>
    <p:sldId id="1088" r:id="rId15"/>
    <p:sldId id="1300" r:id="rId16"/>
    <p:sldId id="1092" r:id="rId17"/>
    <p:sldId id="26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5"/>
    <p:restoredTop sz="78747"/>
  </p:normalViewPr>
  <p:slideViewPr>
    <p:cSldViewPr snapToGrid="0" showGuides="1">
      <p:cViewPr varScale="1">
        <p:scale>
          <a:sx n="102" d="100"/>
          <a:sy n="102" d="100"/>
        </p:scale>
        <p:origin x="208" y="1528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162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420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1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1FC05-5A7C-9C46-9C69-6B73F8E0A1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16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762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0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1FC05-5A7C-9C46-9C69-6B73F8E0A1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9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HARBIN INSTITUTE OF TECHNOLOGY 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社会计算与信息检索研究中心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4" descr="2021-07-09 13:43:53.173000">
            <a:extLst>
              <a:ext uri="{FF2B5EF4-FFF2-40B4-BE49-F238E27FC236}">
                <a16:creationId xmlns:a16="http://schemas.microsoft.com/office/drawing/2014/main" id="{4FD97918-AA9B-5F4D-BE36-7ABD1849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766" y="-1"/>
            <a:ext cx="2454234" cy="255968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dirty="0"/>
              <a:t>静态词向量预训练模型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92804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DA0048-54B1-934A-8CE0-06484A87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308C5B-DE4C-F544-B312-53A22D57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5C23A4-E44C-414A-944F-5E400E27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参数估计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52686B-D087-374B-9F06-86364D8447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优化目标</a:t>
            </a:r>
            <a:endParaRPr lang="en-US" dirty="0"/>
          </a:p>
          <a:p>
            <a:pPr lvl="1"/>
            <a:r>
              <a:rPr lang="en-US" dirty="0" err="1"/>
              <a:t>对目标词进行预测</a:t>
            </a:r>
            <a:r>
              <a:rPr lang="zh-CN" altLang="en-US" dirty="0"/>
              <a:t>（</a:t>
            </a:r>
            <a:r>
              <a:rPr lang="en-US" altLang="zh-CN" dirty="0" err="1"/>
              <a:t>Softmax</a:t>
            </a:r>
            <a:r>
              <a:rPr lang="zh-CN" altLang="en-US" dirty="0"/>
              <a:t>），优化分类损失</a:t>
            </a:r>
            <a:endParaRPr lang="en-US" dirty="0"/>
          </a:p>
          <a:p>
            <a:pPr lvl="2"/>
            <a:r>
              <a:rPr lang="en-US" altLang="zh-CN" dirty="0"/>
              <a:t>CBOW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2"/>
            <a:r>
              <a:rPr lang="en-US" altLang="zh-CN" dirty="0"/>
              <a:t>Skip-Gram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缺点</a:t>
            </a:r>
            <a:r>
              <a:rPr lang="zh-CN" altLang="en-US" dirty="0"/>
              <a:t>：</a:t>
            </a:r>
            <a:r>
              <a:rPr lang="en-US" dirty="0" err="1"/>
              <a:t>当词表较大且计算资源有限时</a:t>
            </a:r>
            <a:r>
              <a:rPr lang="zh-CN" altLang="en-US" dirty="0"/>
              <a:t>，概率（归一化）计算效率较低</a:t>
            </a:r>
            <a:endParaRPr lang="en-US" dirty="0"/>
          </a:p>
          <a:p>
            <a:pPr lvl="1"/>
            <a:r>
              <a:rPr lang="en-US" dirty="0" err="1"/>
              <a:t>负采样</a:t>
            </a:r>
            <a:r>
              <a:rPr lang="zh-CN" altLang="en-US" dirty="0"/>
              <a:t>（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en-US" dirty="0" err="1"/>
              <a:t>对</a:t>
            </a:r>
            <a:r>
              <a:rPr lang="zh-CN" altLang="en-US" dirty="0"/>
              <a:t>（词，上下文）进行</a:t>
            </a:r>
            <a:r>
              <a:rPr lang="en-US" dirty="0" err="1"/>
              <a:t>二元分类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zh-CN" altLang="en-US" dirty="0"/>
              <a:t>表示在给定上下文内</a:t>
            </a:r>
            <a:r>
              <a:rPr lang="zh-CN" altLang="en-US" b="1" dirty="0">
                <a:solidFill>
                  <a:srgbClr val="C00000"/>
                </a:solidFill>
              </a:rPr>
              <a:t>共现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0070C0"/>
                </a:solidFill>
              </a:rPr>
              <a:t>0</a:t>
            </a:r>
            <a:r>
              <a:rPr lang="zh-CN" altLang="en-US" dirty="0"/>
              <a:t>表示</a:t>
            </a:r>
            <a:r>
              <a:rPr lang="zh-CN" altLang="en-US" b="1" dirty="0">
                <a:solidFill>
                  <a:srgbClr val="0070C0"/>
                </a:solidFill>
              </a:rPr>
              <a:t>不共现</a:t>
            </a:r>
            <a:endParaRPr lang="en-US" b="1" dirty="0">
              <a:solidFill>
                <a:srgbClr val="0070C0"/>
              </a:solidFill>
            </a:endParaRPr>
          </a:p>
          <a:p>
            <a:pPr lvl="2"/>
            <a:r>
              <a:rPr lang="en-US" dirty="0" err="1"/>
              <a:t>与</a:t>
            </a:r>
            <a:r>
              <a:rPr lang="en-US" altLang="zh-CN" dirty="0" err="1"/>
              <a:t>SENNA</a:t>
            </a:r>
            <a:r>
              <a:rPr lang="zh-CN" altLang="en-US" dirty="0"/>
              <a:t>思想近似，通过“换词”构造（词，上下文）负例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57C51-338C-6C4B-8116-95CC47A0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275" y="1993484"/>
            <a:ext cx="3792013" cy="779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33641-21A9-3C4A-AC80-2F9E7B6CD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71" y="2946727"/>
            <a:ext cx="3794717" cy="779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2D3EF-C199-314E-A31D-442DEA911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063" y="5554667"/>
            <a:ext cx="5212862" cy="1000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D97DC-536C-2445-ADB1-3CEDCCEB1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968" y="6263459"/>
            <a:ext cx="1431683" cy="312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C97ADD-04C9-5C4F-95C0-88B6AF9B17B2}"/>
              </a:ext>
            </a:extLst>
          </p:cNvPr>
          <p:cNvSpPr txBox="1"/>
          <p:nvPr/>
        </p:nvSpPr>
        <p:spPr>
          <a:xfrm>
            <a:off x="9030591" y="618712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（负采样分布）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520AD-27EA-164F-9C06-A0897D5E19BA}"/>
              </a:ext>
            </a:extLst>
          </p:cNvPr>
          <p:cNvSpPr txBox="1"/>
          <p:nvPr/>
        </p:nvSpPr>
        <p:spPr>
          <a:xfrm>
            <a:off x="7593356" y="2505321"/>
            <a:ext cx="3367016" cy="7078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 err="1">
                <a:latin typeface="+mj-lt"/>
              </a:rPr>
              <a:t>注意</a:t>
            </a:r>
            <a:r>
              <a:rPr lang="zh-CN" altLang="en-US" sz="2000" i="1" dirty="0">
                <a:latin typeface="+mj-lt"/>
              </a:rPr>
              <a:t>：</a:t>
            </a:r>
            <a:r>
              <a:rPr lang="zh-CN" altLang="en-US" sz="2000" b="1" i="1" dirty="0">
                <a:solidFill>
                  <a:srgbClr val="C00000"/>
                </a:solidFill>
                <a:latin typeface="+mj-lt"/>
              </a:rPr>
              <a:t>词</a:t>
            </a:r>
            <a:r>
              <a:rPr lang="zh-CN" altLang="en-US" sz="2000" i="1" dirty="0">
                <a:latin typeface="+mj-lt"/>
              </a:rPr>
              <a:t>与</a:t>
            </a:r>
            <a:r>
              <a:rPr lang="zh-CN" altLang="en-US" sz="2000" b="1" i="1" dirty="0">
                <a:solidFill>
                  <a:srgbClr val="C00000"/>
                </a:solidFill>
                <a:latin typeface="+mj-lt"/>
              </a:rPr>
              <a:t>上下文</a:t>
            </a:r>
            <a:r>
              <a:rPr lang="zh-CN" altLang="en-US" sz="2000" i="1" dirty="0">
                <a:latin typeface="+mj-lt"/>
              </a:rPr>
              <a:t>分别使用不同的向量矩阵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751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6799" y="1857431"/>
            <a:ext cx="5167298" cy="45311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神经网络语言模型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54463" y="1536628"/>
            <a:ext cx="778752" cy="1035222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806799" y="2981050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Word2vec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词向量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54463" y="2660247"/>
            <a:ext cx="778752" cy="1035222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EEFB11B-F11D-114D-8C41-AF8278569F78}"/>
              </a:ext>
            </a:extLst>
          </p:cNvPr>
          <p:cNvSpPr txBox="1">
            <a:spLocks/>
          </p:cNvSpPr>
          <p:nvPr/>
        </p:nvSpPr>
        <p:spPr>
          <a:xfrm>
            <a:off x="4806799" y="4104669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GloVe</a:t>
            </a:r>
            <a:r>
              <a:rPr lang="zh-CN" altLang="en-US" dirty="0"/>
              <a:t>词向量</a:t>
            </a:r>
            <a:endParaRPr lang="en-CN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4C1BD14-A647-E84F-B2FF-8160F69AAD43}"/>
              </a:ext>
            </a:extLst>
          </p:cNvPr>
          <p:cNvSpPr txBox="1">
            <a:spLocks/>
          </p:cNvSpPr>
          <p:nvPr/>
        </p:nvSpPr>
        <p:spPr>
          <a:xfrm>
            <a:off x="3854463" y="3783866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03B22D-AB60-A04A-8786-C36ED905FFFF}"/>
              </a:ext>
            </a:extLst>
          </p:cNvPr>
          <p:cNvSpPr txBox="1">
            <a:spLocks/>
          </p:cNvSpPr>
          <p:nvPr/>
        </p:nvSpPr>
        <p:spPr>
          <a:xfrm>
            <a:off x="4810864" y="5228288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静态词向量的评价与应用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E8B68F5-735C-A244-A185-86E91D55918C}"/>
              </a:ext>
            </a:extLst>
          </p:cNvPr>
          <p:cNvSpPr txBox="1">
            <a:spLocks/>
          </p:cNvSpPr>
          <p:nvPr/>
        </p:nvSpPr>
        <p:spPr>
          <a:xfrm>
            <a:off x="3858528" y="4907485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en-CN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19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AB20851-9B05-5C4D-896C-66905B9B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</a:t>
            </a:r>
            <a:r>
              <a:rPr lang="en-US" altLang="zh-CN" dirty="0" err="1"/>
              <a:t>Ve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E48D2B6-5A13-8947-9DB7-56A29FD0A38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: Global Vectors for Word Representation</a:t>
            </a:r>
            <a:r>
              <a:rPr lang="zh-CN" altLang="en-US" dirty="0"/>
              <a:t> </a:t>
            </a:r>
            <a:r>
              <a:rPr lang="en-US" altLang="zh-CN" dirty="0"/>
              <a:t>(Pennington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EMNLP</a:t>
            </a:r>
            <a:r>
              <a:rPr lang="zh-CN" altLang="en-US" dirty="0"/>
              <a:t> </a:t>
            </a:r>
            <a:r>
              <a:rPr lang="en-US" altLang="zh-CN" dirty="0"/>
              <a:t>2014)</a:t>
            </a:r>
          </a:p>
          <a:p>
            <a:pPr lvl="1"/>
            <a:r>
              <a:rPr lang="zh-CN" altLang="en-US" dirty="0"/>
              <a:t>利用“词</a:t>
            </a:r>
            <a:r>
              <a:rPr lang="en-US" altLang="zh-CN" dirty="0"/>
              <a:t>-</a:t>
            </a:r>
            <a:r>
              <a:rPr lang="zh-CN" altLang="en-US" dirty="0"/>
              <a:t>上下文”共现信息</a:t>
            </a:r>
            <a:endParaRPr lang="en-US" altLang="zh-CN" dirty="0"/>
          </a:p>
          <a:p>
            <a:pPr lvl="2"/>
            <a:r>
              <a:rPr lang="en-US" altLang="zh-CN" dirty="0"/>
              <a:t>Word2vec</a:t>
            </a:r>
            <a:r>
              <a:rPr lang="zh-CN" altLang="en-US" dirty="0"/>
              <a:t>：局部共现，只考虑当前样本中是否共现</a:t>
            </a:r>
            <a:endParaRPr lang="en-US" altLang="zh-CN" dirty="0"/>
          </a:p>
          <a:p>
            <a:pPr lvl="2"/>
            <a:r>
              <a:rPr lang="en-US" altLang="zh-CN" dirty="0" err="1"/>
              <a:t>GloVe</a:t>
            </a:r>
            <a:r>
              <a:rPr lang="zh-CN" altLang="en-US" dirty="0"/>
              <a:t>：利用全局统计信息，即共现频次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dirty="0" err="1"/>
              <a:t>词向量对</a:t>
            </a:r>
            <a:r>
              <a:rPr lang="zh-CN" altLang="en-US" dirty="0"/>
              <a:t>“词</a:t>
            </a:r>
            <a:r>
              <a:rPr lang="en-US" altLang="zh-CN" dirty="0"/>
              <a:t>-</a:t>
            </a:r>
            <a:r>
              <a:rPr lang="zh-CN" altLang="en-US" dirty="0"/>
              <a:t>上下文”共现</a:t>
            </a:r>
            <a:r>
              <a:rPr lang="en-US" dirty="0" err="1"/>
              <a:t>矩阵进行预测</a:t>
            </a:r>
            <a:r>
              <a:rPr lang="zh-CN" altLang="en-US" dirty="0"/>
              <a:t>（或回归）</a:t>
            </a:r>
            <a:endParaRPr lang="en-US" altLang="zh-CN" dirty="0"/>
          </a:p>
          <a:p>
            <a:pPr lvl="2"/>
            <a:r>
              <a:rPr lang="zh-CN" altLang="en-US" dirty="0"/>
              <a:t>构建共现矩阵：共现“强度”按照距离进行衰减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回归目标：</a:t>
            </a:r>
            <a:endParaRPr lang="en-US" altLang="zh-CN" dirty="0"/>
          </a:p>
          <a:p>
            <a:pPr lvl="1"/>
            <a:r>
              <a:rPr lang="zh-CN" altLang="en-US" dirty="0"/>
              <a:t>参数估计</a:t>
            </a:r>
            <a:endParaRPr lang="en-US" altLang="zh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8D4B51-AB06-A04E-90AF-9AF0B156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723" y="4079611"/>
            <a:ext cx="2455013" cy="830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FB59DB-5111-9342-B1C1-84CC23BC6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23" y="5040321"/>
            <a:ext cx="3606800" cy="4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7356CA-6245-9142-8788-967A5BA24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723" y="5615333"/>
            <a:ext cx="6844250" cy="76562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9EADACA-C611-2A4A-A598-0F52492566E1}"/>
              </a:ext>
            </a:extLst>
          </p:cNvPr>
          <p:cNvSpPr/>
          <p:nvPr/>
        </p:nvSpPr>
        <p:spPr>
          <a:xfrm>
            <a:off x="5580184" y="5615333"/>
            <a:ext cx="978877" cy="4689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C82C2-0ADD-9D40-B058-98E3CFA3A701}"/>
              </a:ext>
            </a:extLst>
          </p:cNvPr>
          <p:cNvSpPr txBox="1"/>
          <p:nvPr/>
        </p:nvSpPr>
        <p:spPr>
          <a:xfrm>
            <a:off x="5691924" y="61421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样本权重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0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6799" y="1857431"/>
            <a:ext cx="5167298" cy="45311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神经网络语言模型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54463" y="1536628"/>
            <a:ext cx="778752" cy="1035222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806799" y="2981050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Word2vec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词向量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54463" y="2660247"/>
            <a:ext cx="778752" cy="1035222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EEFB11B-F11D-114D-8C41-AF8278569F78}"/>
              </a:ext>
            </a:extLst>
          </p:cNvPr>
          <p:cNvSpPr txBox="1">
            <a:spLocks/>
          </p:cNvSpPr>
          <p:nvPr/>
        </p:nvSpPr>
        <p:spPr>
          <a:xfrm>
            <a:off x="4806799" y="4104669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GloVe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词向量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4C1BD14-A647-E84F-B2FF-8160F69AAD43}"/>
              </a:ext>
            </a:extLst>
          </p:cNvPr>
          <p:cNvSpPr txBox="1">
            <a:spLocks/>
          </p:cNvSpPr>
          <p:nvPr/>
        </p:nvSpPr>
        <p:spPr>
          <a:xfrm>
            <a:off x="3854463" y="3783866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03B22D-AB60-A04A-8786-C36ED905FFFF}"/>
              </a:ext>
            </a:extLst>
          </p:cNvPr>
          <p:cNvSpPr txBox="1">
            <a:spLocks/>
          </p:cNvSpPr>
          <p:nvPr/>
        </p:nvSpPr>
        <p:spPr>
          <a:xfrm>
            <a:off x="4810864" y="5228288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静态词向量的评价与应用</a:t>
            </a:r>
            <a:endParaRPr lang="en-CN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E8B68F5-735C-A244-A185-86E91D55918C}"/>
              </a:ext>
            </a:extLst>
          </p:cNvPr>
          <p:cNvSpPr txBox="1">
            <a:spLocks/>
          </p:cNvSpPr>
          <p:nvPr/>
        </p:nvSpPr>
        <p:spPr>
          <a:xfrm>
            <a:off x="3858528" y="4907485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7017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词向量的评价与应用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E9C45-FABF-084A-8155-411162CB6E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366" y="964429"/>
            <a:ext cx="2843208" cy="2327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89218-9C2E-7147-B385-AE5DBFFEB6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509" y="964429"/>
            <a:ext cx="6654495" cy="2327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766CB1-56E6-4446-AE1B-B33DE72CE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458" y="4131637"/>
            <a:ext cx="3545191" cy="2129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E7B3D-73C5-9B4C-8ED3-FF521D4376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209" y="4012473"/>
            <a:ext cx="3545191" cy="2139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60BB6F-C70A-4349-9336-856692C97A05}"/>
              </a:ext>
            </a:extLst>
          </p:cNvPr>
          <p:cNvSpPr txBox="1"/>
          <p:nvPr/>
        </p:nvSpPr>
        <p:spPr>
          <a:xfrm>
            <a:off x="1589259" y="332072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词义相似度计算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6BA7F-361A-6648-BF39-0372B1563638}"/>
              </a:ext>
            </a:extLst>
          </p:cNvPr>
          <p:cNvSpPr txBox="1"/>
          <p:nvPr/>
        </p:nvSpPr>
        <p:spPr>
          <a:xfrm>
            <a:off x="7164198" y="332072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词类比关系计算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8BFFF-39F8-BE4F-9D02-6660AD18C39B}"/>
              </a:ext>
            </a:extLst>
          </p:cNvPr>
          <p:cNvSpPr txBox="1"/>
          <p:nvPr/>
        </p:nvSpPr>
        <p:spPr>
          <a:xfrm>
            <a:off x="2469690" y="621786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知识图谱补全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661FC-AEB0-3143-803E-18DD366F99D2}"/>
              </a:ext>
            </a:extLst>
          </p:cNvPr>
          <p:cNvSpPr txBox="1"/>
          <p:nvPr/>
        </p:nvSpPr>
        <p:spPr>
          <a:xfrm>
            <a:off x="8042397" y="614886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推荐系统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29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E1C3D-BD71-AF4F-9030-AADC975F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5052AB-CDF6-A34D-ACD0-EB4FD284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E24E4F-5F02-A541-A14C-F6553986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词向量的评价与应用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443229-22A9-6845-9506-5DDFEE752B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作为词的特征用于下游任务</a:t>
            </a:r>
            <a:r>
              <a:rPr lang="zh-CN" altLang="en-US" dirty="0"/>
              <a:t>（如文本分类、</a:t>
            </a:r>
            <a:r>
              <a:rPr lang="en-US" altLang="zh-CN" dirty="0"/>
              <a:t>NER</a:t>
            </a:r>
            <a:r>
              <a:rPr lang="zh-CN" altLang="en-US" dirty="0"/>
              <a:t>）的</a:t>
            </a:r>
            <a:r>
              <a:rPr lang="en-US" dirty="0" err="1"/>
              <a:t>输入</a:t>
            </a:r>
            <a:endParaRPr lang="en-US" dirty="0"/>
          </a:p>
          <a:p>
            <a:r>
              <a:rPr lang="en-US" dirty="0" err="1"/>
              <a:t>作为词表示在下游任务训练过程中进行学习</a:t>
            </a:r>
            <a:r>
              <a:rPr lang="zh-CN" altLang="en-US" dirty="0"/>
              <a:t>（精调）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实验设置</a:t>
            </a:r>
            <a:endParaRPr lang="en-US" dirty="0"/>
          </a:p>
          <a:p>
            <a:pPr lvl="1"/>
            <a:r>
              <a:rPr lang="en-US" dirty="0" err="1"/>
              <a:t>数据来源</a:t>
            </a:r>
            <a:r>
              <a:rPr lang="zh-CN" altLang="en-US" dirty="0"/>
              <a:t>：</a:t>
            </a:r>
            <a:r>
              <a:rPr lang="en-US" altLang="zh-CN" dirty="0"/>
              <a:t>NLTK</a:t>
            </a:r>
            <a:r>
              <a:rPr lang="zh-CN" altLang="en-US" dirty="0"/>
              <a:t> </a:t>
            </a:r>
            <a:r>
              <a:rPr lang="en-US" altLang="zh-CN" dirty="0" err="1"/>
              <a:t>sentence_polarity</a:t>
            </a:r>
            <a:endParaRPr lang="en-US" altLang="zh-CN" dirty="0"/>
          </a:p>
          <a:p>
            <a:pPr lvl="1"/>
            <a:r>
              <a:rPr lang="en-US" dirty="0" err="1"/>
              <a:t>数据大小</a:t>
            </a:r>
            <a:r>
              <a:rPr lang="zh-CN" altLang="en-US" dirty="0"/>
              <a:t>：正负各</a:t>
            </a:r>
            <a:r>
              <a:rPr lang="en-US" altLang="zh-CN" dirty="0"/>
              <a:t>1000</a:t>
            </a:r>
            <a:r>
              <a:rPr lang="zh-CN" altLang="en-US" dirty="0"/>
              <a:t>个样本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C1689-4B96-7D48-AE0E-B54C6219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647" y="3233540"/>
            <a:ext cx="4555027" cy="26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45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一词多义现象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静态词向量假设一个词由</a:t>
            </a:r>
            <a:r>
              <a:rPr lang="ja-JP" altLang="en-US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唯一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的词向量表示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无法处理一词多义现象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426CA-A31D-8045-93FC-4E954182E09C}"/>
              </a:ext>
            </a:extLst>
          </p:cNvPr>
          <p:cNvSpPr txBox="1"/>
          <p:nvPr/>
        </p:nvSpPr>
        <p:spPr>
          <a:xfrm>
            <a:off x="1711235" y="3833351"/>
            <a:ext cx="233429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“上下文”信息混乱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98755-1B48-C842-968C-FF0D76A0314B}"/>
              </a:ext>
            </a:extLst>
          </p:cNvPr>
          <p:cNvSpPr/>
          <p:nvPr/>
        </p:nvSpPr>
        <p:spPr>
          <a:xfrm>
            <a:off x="1319999" y="2892566"/>
            <a:ext cx="3059058" cy="8001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 喜欢 吃 </a:t>
            </a:r>
            <a:r>
              <a:rPr lang="zh-CN" altLang="en-US" sz="1867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土豆</a:t>
            </a:r>
            <a:endParaRPr lang="en-US" altLang="zh-CN" sz="1867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 刚刚 在 </a:t>
            </a:r>
            <a:r>
              <a:rPr lang="zh-CN" altLang="en-US" sz="1867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土豆</a:t>
            </a:r>
            <a:r>
              <a:rPr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看 视频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AF40E88-EBB2-284E-901F-4B94ADBE1961}"/>
              </a:ext>
            </a:extLst>
          </p:cNvPr>
          <p:cNvSpPr/>
          <p:nvPr/>
        </p:nvSpPr>
        <p:spPr>
          <a:xfrm>
            <a:off x="5050853" y="3025897"/>
            <a:ext cx="309561" cy="5180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91">
            <a:extLst>
              <a:ext uri="{FF2B5EF4-FFF2-40B4-BE49-F238E27FC236}">
                <a16:creationId xmlns:a16="http://schemas.microsoft.com/office/drawing/2014/main" id="{155A0B00-E599-5345-B8DB-236DC9909B7A}"/>
              </a:ext>
            </a:extLst>
          </p:cNvPr>
          <p:cNvSpPr txBox="1"/>
          <p:nvPr/>
        </p:nvSpPr>
        <p:spPr>
          <a:xfrm>
            <a:off x="6133778" y="3356191"/>
            <a:ext cx="9012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马铃薯</a:t>
            </a:r>
          </a:p>
        </p:txBody>
      </p:sp>
      <p:sp>
        <p:nvSpPr>
          <p:cNvPr id="9" name="TextBox 92">
            <a:extLst>
              <a:ext uri="{FF2B5EF4-FFF2-40B4-BE49-F238E27FC236}">
                <a16:creationId xmlns:a16="http://schemas.microsoft.com/office/drawing/2014/main" id="{A2B81132-EBA4-A14A-9E3F-E431F64E75F7}"/>
              </a:ext>
            </a:extLst>
          </p:cNvPr>
          <p:cNvSpPr txBox="1"/>
          <p:nvPr/>
        </p:nvSpPr>
        <p:spPr>
          <a:xfrm>
            <a:off x="8523042" y="3138631"/>
            <a:ext cx="90120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爱奇艺</a:t>
            </a:r>
          </a:p>
        </p:txBody>
      </p:sp>
      <p:sp>
        <p:nvSpPr>
          <p:cNvPr id="10" name="TextBox 93">
            <a:extLst>
              <a:ext uri="{FF2B5EF4-FFF2-40B4-BE49-F238E27FC236}">
                <a16:creationId xmlns:a16="http://schemas.microsoft.com/office/drawing/2014/main" id="{CAAABADF-9826-964E-9ED2-308BF0B415AF}"/>
              </a:ext>
            </a:extLst>
          </p:cNvPr>
          <p:cNvSpPr txBox="1"/>
          <p:nvPr/>
        </p:nvSpPr>
        <p:spPr>
          <a:xfrm>
            <a:off x="7850294" y="3653191"/>
            <a:ext cx="6623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优酷</a:t>
            </a:r>
          </a:p>
        </p:txBody>
      </p:sp>
      <p:grpSp>
        <p:nvGrpSpPr>
          <p:cNvPr id="11" name="组合 15">
            <a:extLst>
              <a:ext uri="{FF2B5EF4-FFF2-40B4-BE49-F238E27FC236}">
                <a16:creationId xmlns:a16="http://schemas.microsoft.com/office/drawing/2014/main" id="{B5293E7B-289C-A847-B57C-951570E05877}"/>
              </a:ext>
            </a:extLst>
          </p:cNvPr>
          <p:cNvGrpSpPr/>
          <p:nvPr/>
        </p:nvGrpSpPr>
        <p:grpSpPr>
          <a:xfrm rot="15106831">
            <a:off x="6480551" y="3039490"/>
            <a:ext cx="138646" cy="447040"/>
            <a:chOff x="3030593" y="2438402"/>
            <a:chExt cx="138646" cy="447040"/>
          </a:xfrm>
        </p:grpSpPr>
        <p:sp>
          <p:nvSpPr>
            <p:cNvPr id="12" name="Rounded Rectangle 125">
              <a:extLst>
                <a:ext uri="{FF2B5EF4-FFF2-40B4-BE49-F238E27FC236}">
                  <a16:creationId xmlns:a16="http://schemas.microsoft.com/office/drawing/2014/main" id="{7A64F3B0-24D7-D649-B2A7-70A77BA5BC79}"/>
                </a:ext>
              </a:extLst>
            </p:cNvPr>
            <p:cNvSpPr/>
            <p:nvPr/>
          </p:nvSpPr>
          <p:spPr>
            <a:xfrm rot="5400000">
              <a:off x="2876396" y="2592599"/>
              <a:ext cx="447040" cy="138646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Oval 143">
              <a:extLst>
                <a:ext uri="{FF2B5EF4-FFF2-40B4-BE49-F238E27FC236}">
                  <a16:creationId xmlns:a16="http://schemas.microsoft.com/office/drawing/2014/main" id="{05CE2504-7AF6-A24B-A864-1C4787252F06}"/>
                </a:ext>
              </a:extLst>
            </p:cNvPr>
            <p:cNvSpPr/>
            <p:nvPr/>
          </p:nvSpPr>
          <p:spPr>
            <a:xfrm rot="5400000">
              <a:off x="3038214" y="2513532"/>
              <a:ext cx="126000" cy="12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Oval 144">
              <a:extLst>
                <a:ext uri="{FF2B5EF4-FFF2-40B4-BE49-F238E27FC236}">
                  <a16:creationId xmlns:a16="http://schemas.microsoft.com/office/drawing/2014/main" id="{D6F711E5-4042-4B49-8145-DBBF07A668A6}"/>
                </a:ext>
              </a:extLst>
            </p:cNvPr>
            <p:cNvSpPr/>
            <p:nvPr/>
          </p:nvSpPr>
          <p:spPr>
            <a:xfrm rot="5400000">
              <a:off x="3038214" y="2682240"/>
              <a:ext cx="126000" cy="12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" name="组合 16">
            <a:extLst>
              <a:ext uri="{FF2B5EF4-FFF2-40B4-BE49-F238E27FC236}">
                <a16:creationId xmlns:a16="http://schemas.microsoft.com/office/drawing/2014/main" id="{1507FC5B-F5F6-6342-8236-60074D6584FE}"/>
              </a:ext>
            </a:extLst>
          </p:cNvPr>
          <p:cNvGrpSpPr/>
          <p:nvPr/>
        </p:nvGrpSpPr>
        <p:grpSpPr>
          <a:xfrm rot="15106831">
            <a:off x="8858257" y="3416889"/>
            <a:ext cx="138646" cy="447040"/>
            <a:chOff x="3030593" y="2438402"/>
            <a:chExt cx="138646" cy="447040"/>
          </a:xfrm>
        </p:grpSpPr>
        <p:sp>
          <p:nvSpPr>
            <p:cNvPr id="16" name="Rounded Rectangle 125">
              <a:extLst>
                <a:ext uri="{FF2B5EF4-FFF2-40B4-BE49-F238E27FC236}">
                  <a16:creationId xmlns:a16="http://schemas.microsoft.com/office/drawing/2014/main" id="{E86D145B-15BA-FB4B-9766-10BE1DB220B7}"/>
                </a:ext>
              </a:extLst>
            </p:cNvPr>
            <p:cNvSpPr/>
            <p:nvPr/>
          </p:nvSpPr>
          <p:spPr>
            <a:xfrm rot="5400000">
              <a:off x="2876396" y="2592599"/>
              <a:ext cx="447040" cy="138646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Oval 143">
              <a:extLst>
                <a:ext uri="{FF2B5EF4-FFF2-40B4-BE49-F238E27FC236}">
                  <a16:creationId xmlns:a16="http://schemas.microsoft.com/office/drawing/2014/main" id="{22FCE6A5-ED3F-2148-827A-42DFBC4E735E}"/>
                </a:ext>
              </a:extLst>
            </p:cNvPr>
            <p:cNvSpPr/>
            <p:nvPr/>
          </p:nvSpPr>
          <p:spPr>
            <a:xfrm rot="5400000">
              <a:off x="3038214" y="2513532"/>
              <a:ext cx="126000" cy="12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Oval 144">
              <a:extLst>
                <a:ext uri="{FF2B5EF4-FFF2-40B4-BE49-F238E27FC236}">
                  <a16:creationId xmlns:a16="http://schemas.microsoft.com/office/drawing/2014/main" id="{336CC5E2-C19B-8C40-AD7D-E29DDBCE7FC3}"/>
                </a:ext>
              </a:extLst>
            </p:cNvPr>
            <p:cNvSpPr/>
            <p:nvPr/>
          </p:nvSpPr>
          <p:spPr>
            <a:xfrm rot="5400000">
              <a:off x="3038214" y="2682240"/>
              <a:ext cx="126000" cy="12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9" name="组合 17">
            <a:extLst>
              <a:ext uri="{FF2B5EF4-FFF2-40B4-BE49-F238E27FC236}">
                <a16:creationId xmlns:a16="http://schemas.microsoft.com/office/drawing/2014/main" id="{9861DAE5-C6BB-0045-85F6-CF45027757EF}"/>
              </a:ext>
            </a:extLst>
          </p:cNvPr>
          <p:cNvGrpSpPr/>
          <p:nvPr/>
        </p:nvGrpSpPr>
        <p:grpSpPr>
          <a:xfrm rot="15106831">
            <a:off x="8262702" y="3336803"/>
            <a:ext cx="138646" cy="447040"/>
            <a:chOff x="3030593" y="2438402"/>
            <a:chExt cx="138646" cy="447040"/>
          </a:xfrm>
        </p:grpSpPr>
        <p:sp>
          <p:nvSpPr>
            <p:cNvPr id="20" name="Rounded Rectangle 125">
              <a:extLst>
                <a:ext uri="{FF2B5EF4-FFF2-40B4-BE49-F238E27FC236}">
                  <a16:creationId xmlns:a16="http://schemas.microsoft.com/office/drawing/2014/main" id="{BE78DE3A-58B5-2845-A536-353F39A54FCE}"/>
                </a:ext>
              </a:extLst>
            </p:cNvPr>
            <p:cNvSpPr/>
            <p:nvPr/>
          </p:nvSpPr>
          <p:spPr>
            <a:xfrm rot="5400000">
              <a:off x="2876396" y="2592599"/>
              <a:ext cx="447040" cy="138646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Oval 143">
              <a:extLst>
                <a:ext uri="{FF2B5EF4-FFF2-40B4-BE49-F238E27FC236}">
                  <a16:creationId xmlns:a16="http://schemas.microsoft.com/office/drawing/2014/main" id="{48E21A44-1E52-BD46-8EE3-6C100B29DC15}"/>
                </a:ext>
              </a:extLst>
            </p:cNvPr>
            <p:cNvSpPr/>
            <p:nvPr/>
          </p:nvSpPr>
          <p:spPr>
            <a:xfrm rot="5400000">
              <a:off x="3038214" y="2513532"/>
              <a:ext cx="126000" cy="12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Oval 144">
              <a:extLst>
                <a:ext uri="{FF2B5EF4-FFF2-40B4-BE49-F238E27FC236}">
                  <a16:creationId xmlns:a16="http://schemas.microsoft.com/office/drawing/2014/main" id="{1A2F346C-6BC0-6C4C-AF42-456D3CCD2DAA}"/>
                </a:ext>
              </a:extLst>
            </p:cNvPr>
            <p:cNvSpPr/>
            <p:nvPr/>
          </p:nvSpPr>
          <p:spPr>
            <a:xfrm rot="5400000">
              <a:off x="3038214" y="2682240"/>
              <a:ext cx="126000" cy="12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3" name="组合 18">
            <a:extLst>
              <a:ext uri="{FF2B5EF4-FFF2-40B4-BE49-F238E27FC236}">
                <a16:creationId xmlns:a16="http://schemas.microsoft.com/office/drawing/2014/main" id="{A51369A6-085C-2849-B549-9B76F7C1A2DE}"/>
              </a:ext>
            </a:extLst>
          </p:cNvPr>
          <p:cNvGrpSpPr/>
          <p:nvPr/>
        </p:nvGrpSpPr>
        <p:grpSpPr>
          <a:xfrm rot="15106831">
            <a:off x="6553485" y="2722463"/>
            <a:ext cx="138646" cy="447040"/>
            <a:chOff x="2966263" y="2319538"/>
            <a:chExt cx="138646" cy="447040"/>
          </a:xfrm>
        </p:grpSpPr>
        <p:sp>
          <p:nvSpPr>
            <p:cNvPr id="24" name="Rounded Rectangle 125">
              <a:extLst>
                <a:ext uri="{FF2B5EF4-FFF2-40B4-BE49-F238E27FC236}">
                  <a16:creationId xmlns:a16="http://schemas.microsoft.com/office/drawing/2014/main" id="{3DF4F746-EFDA-6F4E-B804-A5C4741308EE}"/>
                </a:ext>
              </a:extLst>
            </p:cNvPr>
            <p:cNvSpPr/>
            <p:nvPr/>
          </p:nvSpPr>
          <p:spPr>
            <a:xfrm rot="5400000">
              <a:off x="2812066" y="2473735"/>
              <a:ext cx="447040" cy="138646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Oval 143">
              <a:extLst>
                <a:ext uri="{FF2B5EF4-FFF2-40B4-BE49-F238E27FC236}">
                  <a16:creationId xmlns:a16="http://schemas.microsoft.com/office/drawing/2014/main" id="{54B59F29-061B-1641-9AA0-63131AA65C91}"/>
                </a:ext>
              </a:extLst>
            </p:cNvPr>
            <p:cNvSpPr/>
            <p:nvPr/>
          </p:nvSpPr>
          <p:spPr>
            <a:xfrm rot="5400000">
              <a:off x="2973885" y="2394668"/>
              <a:ext cx="126000" cy="12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Oval 144">
              <a:extLst>
                <a:ext uri="{FF2B5EF4-FFF2-40B4-BE49-F238E27FC236}">
                  <a16:creationId xmlns:a16="http://schemas.microsoft.com/office/drawing/2014/main" id="{D1A9742A-5403-A040-B6D6-40D162C016FC}"/>
                </a:ext>
              </a:extLst>
            </p:cNvPr>
            <p:cNvSpPr/>
            <p:nvPr/>
          </p:nvSpPr>
          <p:spPr>
            <a:xfrm rot="5400000">
              <a:off x="2973885" y="2563376"/>
              <a:ext cx="126000" cy="12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TextBox 115">
            <a:extLst>
              <a:ext uri="{FF2B5EF4-FFF2-40B4-BE49-F238E27FC236}">
                <a16:creationId xmlns:a16="http://schemas.microsoft.com/office/drawing/2014/main" id="{A2D8EE08-1D7E-694F-A44B-0643DF732341}"/>
              </a:ext>
            </a:extLst>
          </p:cNvPr>
          <p:cNvSpPr txBox="1"/>
          <p:nvPr/>
        </p:nvSpPr>
        <p:spPr>
          <a:xfrm>
            <a:off x="6847340" y="2700373"/>
            <a:ext cx="6623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红薯</a:t>
            </a:r>
          </a:p>
        </p:txBody>
      </p:sp>
      <p:sp>
        <p:nvSpPr>
          <p:cNvPr id="28" name="TextBox 53">
            <a:extLst>
              <a:ext uri="{FF2B5EF4-FFF2-40B4-BE49-F238E27FC236}">
                <a16:creationId xmlns:a16="http://schemas.microsoft.com/office/drawing/2014/main" id="{8D0A2F0D-B020-494B-AB67-9B98C3F873DC}"/>
              </a:ext>
            </a:extLst>
          </p:cNvPr>
          <p:cNvSpPr txBox="1"/>
          <p:nvPr/>
        </p:nvSpPr>
        <p:spPr>
          <a:xfrm>
            <a:off x="8183986" y="2062510"/>
            <a:ext cx="6623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土豆</a:t>
            </a:r>
          </a:p>
        </p:txBody>
      </p:sp>
      <p:sp>
        <p:nvSpPr>
          <p:cNvPr id="29" name="Rounded Rectangle 125">
            <a:extLst>
              <a:ext uri="{FF2B5EF4-FFF2-40B4-BE49-F238E27FC236}">
                <a16:creationId xmlns:a16="http://schemas.microsoft.com/office/drawing/2014/main" id="{FDC56E47-0513-C649-A169-4AE63C3F95DF}"/>
              </a:ext>
            </a:extLst>
          </p:cNvPr>
          <p:cNvSpPr/>
          <p:nvPr/>
        </p:nvSpPr>
        <p:spPr>
          <a:xfrm rot="20506831">
            <a:off x="8065532" y="2493763"/>
            <a:ext cx="447040" cy="138646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Oval 143">
            <a:extLst>
              <a:ext uri="{FF2B5EF4-FFF2-40B4-BE49-F238E27FC236}">
                <a16:creationId xmlns:a16="http://schemas.microsoft.com/office/drawing/2014/main" id="{6C6545D0-AB13-9743-A5A4-30F3BDBDE660}"/>
              </a:ext>
            </a:extLst>
          </p:cNvPr>
          <p:cNvSpPr/>
          <p:nvPr/>
        </p:nvSpPr>
        <p:spPr>
          <a:xfrm rot="20506831">
            <a:off x="8144537" y="2525551"/>
            <a:ext cx="126000" cy="12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Oval 144">
            <a:extLst>
              <a:ext uri="{FF2B5EF4-FFF2-40B4-BE49-F238E27FC236}">
                <a16:creationId xmlns:a16="http://schemas.microsoft.com/office/drawing/2014/main" id="{731B0500-5A4E-3843-8B62-3A1C3B78602B}"/>
              </a:ext>
            </a:extLst>
          </p:cNvPr>
          <p:cNvSpPr/>
          <p:nvPr/>
        </p:nvSpPr>
        <p:spPr>
          <a:xfrm rot="20506831">
            <a:off x="8304787" y="2472803"/>
            <a:ext cx="126000" cy="12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直接箭头连接符 9">
            <a:extLst>
              <a:ext uri="{FF2B5EF4-FFF2-40B4-BE49-F238E27FC236}">
                <a16:creationId xmlns:a16="http://schemas.microsoft.com/office/drawing/2014/main" id="{A1B05145-5663-7B4D-8545-B37E0E42F23E}"/>
              </a:ext>
            </a:extLst>
          </p:cNvPr>
          <p:cNvCxnSpPr/>
          <p:nvPr/>
        </p:nvCxnSpPr>
        <p:spPr>
          <a:xfrm>
            <a:off x="6096000" y="4202683"/>
            <a:ext cx="32004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10">
            <a:extLst>
              <a:ext uri="{FF2B5EF4-FFF2-40B4-BE49-F238E27FC236}">
                <a16:creationId xmlns:a16="http://schemas.microsoft.com/office/drawing/2014/main" id="{0C124BBC-403F-184C-BD43-EA67B14B891C}"/>
              </a:ext>
            </a:extLst>
          </p:cNvPr>
          <p:cNvCxnSpPr/>
          <p:nvPr/>
        </p:nvCxnSpPr>
        <p:spPr>
          <a:xfrm flipV="1">
            <a:off x="6096000" y="2461752"/>
            <a:ext cx="0" cy="174093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11FA679-A847-AA4C-A7B0-CC351466DA10}"/>
              </a:ext>
            </a:extLst>
          </p:cNvPr>
          <p:cNvGrpSpPr/>
          <p:nvPr/>
        </p:nvGrpSpPr>
        <p:grpSpPr>
          <a:xfrm>
            <a:off x="1319999" y="4479071"/>
            <a:ext cx="8113794" cy="2111567"/>
            <a:chOff x="1319999" y="4479071"/>
            <a:chExt cx="8113795" cy="211156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DA3F67-E9EB-A840-BBE7-65221E59890A}"/>
                </a:ext>
              </a:extLst>
            </p:cNvPr>
            <p:cNvSpPr/>
            <p:nvPr/>
          </p:nvSpPr>
          <p:spPr>
            <a:xfrm>
              <a:off x="1319999" y="5331041"/>
              <a:ext cx="3059058" cy="8001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867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我 喜欢 吃 </a:t>
              </a:r>
              <a:r>
                <a:rPr lang="zh-CN" altLang="en-US" sz="1867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土豆</a:t>
              </a:r>
              <a:r>
                <a:rPr lang="en-US" altLang="zh-CN" sz="1867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#2</a:t>
              </a:r>
            </a:p>
            <a:p>
              <a:r>
                <a:rPr lang="zh-CN" altLang="en-US" sz="1867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我 刚刚 在 </a:t>
              </a:r>
              <a:r>
                <a:rPr lang="zh-CN" altLang="en-US" sz="1867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土豆</a:t>
              </a:r>
              <a:r>
                <a:rPr lang="en-US" altLang="zh-CN" sz="1867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#1</a:t>
              </a:r>
              <a:r>
                <a:rPr lang="zh-CN" altLang="en-US" sz="1867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看 视频</a:t>
              </a:r>
            </a:p>
          </p:txBody>
        </p:sp>
        <p:sp>
          <p:nvSpPr>
            <p:cNvPr id="37" name="TextBox 91">
              <a:extLst>
                <a:ext uri="{FF2B5EF4-FFF2-40B4-BE49-F238E27FC236}">
                  <a16:creationId xmlns:a16="http://schemas.microsoft.com/office/drawing/2014/main" id="{575AB934-3B1B-6B4F-B913-562B01EC06D2}"/>
                </a:ext>
              </a:extLst>
            </p:cNvPr>
            <p:cNvSpPr txBox="1"/>
            <p:nvPr/>
          </p:nvSpPr>
          <p:spPr>
            <a:xfrm>
              <a:off x="6096001" y="5744147"/>
              <a:ext cx="90120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马铃薯</a:t>
              </a:r>
            </a:p>
          </p:txBody>
        </p:sp>
        <p:sp>
          <p:nvSpPr>
            <p:cNvPr id="38" name="TextBox 92">
              <a:extLst>
                <a:ext uri="{FF2B5EF4-FFF2-40B4-BE49-F238E27FC236}">
                  <a16:creationId xmlns:a16="http://schemas.microsoft.com/office/drawing/2014/main" id="{C459B4AA-0C24-0047-8A0B-D891480362D0}"/>
                </a:ext>
              </a:extLst>
            </p:cNvPr>
            <p:cNvSpPr txBox="1"/>
            <p:nvPr/>
          </p:nvSpPr>
          <p:spPr>
            <a:xfrm>
              <a:off x="8485264" y="5526584"/>
              <a:ext cx="90120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爱奇艺</a:t>
              </a:r>
            </a:p>
          </p:txBody>
        </p:sp>
        <p:sp>
          <p:nvSpPr>
            <p:cNvPr id="39" name="TextBox 93">
              <a:extLst>
                <a:ext uri="{FF2B5EF4-FFF2-40B4-BE49-F238E27FC236}">
                  <a16:creationId xmlns:a16="http://schemas.microsoft.com/office/drawing/2014/main" id="{8CA492AF-D74D-9141-AF6B-123AD26F8B25}"/>
                </a:ext>
              </a:extLst>
            </p:cNvPr>
            <p:cNvSpPr txBox="1"/>
            <p:nvPr/>
          </p:nvSpPr>
          <p:spPr>
            <a:xfrm>
              <a:off x="7812517" y="6041144"/>
              <a:ext cx="662361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优酷</a:t>
              </a:r>
            </a:p>
          </p:txBody>
        </p:sp>
        <p:grpSp>
          <p:nvGrpSpPr>
            <p:cNvPr id="40" name="组合 15">
              <a:extLst>
                <a:ext uri="{FF2B5EF4-FFF2-40B4-BE49-F238E27FC236}">
                  <a16:creationId xmlns:a16="http://schemas.microsoft.com/office/drawing/2014/main" id="{D3411768-170D-5F46-A731-F5556700EA67}"/>
                </a:ext>
              </a:extLst>
            </p:cNvPr>
            <p:cNvGrpSpPr/>
            <p:nvPr/>
          </p:nvGrpSpPr>
          <p:grpSpPr>
            <a:xfrm rot="15106831">
              <a:off x="6442773" y="5427444"/>
              <a:ext cx="138646" cy="447040"/>
              <a:chOff x="3030593" y="2438402"/>
              <a:chExt cx="138646" cy="447040"/>
            </a:xfrm>
          </p:grpSpPr>
          <p:sp>
            <p:nvSpPr>
              <p:cNvPr id="41" name="Rounded Rectangle 125">
                <a:extLst>
                  <a:ext uri="{FF2B5EF4-FFF2-40B4-BE49-F238E27FC236}">
                    <a16:creationId xmlns:a16="http://schemas.microsoft.com/office/drawing/2014/main" id="{5C4A42DB-C84C-134F-9001-FD42023B59AC}"/>
                  </a:ext>
                </a:extLst>
              </p:cNvPr>
              <p:cNvSpPr/>
              <p:nvPr/>
            </p:nvSpPr>
            <p:spPr>
              <a:xfrm rot="5400000">
                <a:off x="2876396" y="2592599"/>
                <a:ext cx="447040" cy="138646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42" name="Oval 143">
                <a:extLst>
                  <a:ext uri="{FF2B5EF4-FFF2-40B4-BE49-F238E27FC236}">
                    <a16:creationId xmlns:a16="http://schemas.microsoft.com/office/drawing/2014/main" id="{D1B87B51-BA1B-9646-AE25-C39E9E4553BA}"/>
                  </a:ext>
                </a:extLst>
              </p:cNvPr>
              <p:cNvSpPr/>
              <p:nvPr/>
            </p:nvSpPr>
            <p:spPr>
              <a:xfrm rot="5400000">
                <a:off x="3038214" y="2513532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43" name="Oval 144">
                <a:extLst>
                  <a:ext uri="{FF2B5EF4-FFF2-40B4-BE49-F238E27FC236}">
                    <a16:creationId xmlns:a16="http://schemas.microsoft.com/office/drawing/2014/main" id="{86951BE1-E134-1E4F-9874-C4A4E68C0883}"/>
                  </a:ext>
                </a:extLst>
              </p:cNvPr>
              <p:cNvSpPr/>
              <p:nvPr/>
            </p:nvSpPr>
            <p:spPr>
              <a:xfrm rot="5400000">
                <a:off x="3038214" y="2682240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44" name="组合 16">
              <a:extLst>
                <a:ext uri="{FF2B5EF4-FFF2-40B4-BE49-F238E27FC236}">
                  <a16:creationId xmlns:a16="http://schemas.microsoft.com/office/drawing/2014/main" id="{37626BFB-C4DC-7B45-810E-36CB6043580B}"/>
                </a:ext>
              </a:extLst>
            </p:cNvPr>
            <p:cNvGrpSpPr/>
            <p:nvPr/>
          </p:nvGrpSpPr>
          <p:grpSpPr>
            <a:xfrm rot="15106831">
              <a:off x="8820479" y="5804843"/>
              <a:ext cx="138646" cy="447040"/>
              <a:chOff x="3030593" y="2438402"/>
              <a:chExt cx="138646" cy="447040"/>
            </a:xfrm>
          </p:grpSpPr>
          <p:sp>
            <p:nvSpPr>
              <p:cNvPr id="45" name="Rounded Rectangle 125">
                <a:extLst>
                  <a:ext uri="{FF2B5EF4-FFF2-40B4-BE49-F238E27FC236}">
                    <a16:creationId xmlns:a16="http://schemas.microsoft.com/office/drawing/2014/main" id="{EDAFCF7D-4036-D94A-954A-E761865DCD3D}"/>
                  </a:ext>
                </a:extLst>
              </p:cNvPr>
              <p:cNvSpPr/>
              <p:nvPr/>
            </p:nvSpPr>
            <p:spPr>
              <a:xfrm rot="5400000">
                <a:off x="2876396" y="2592599"/>
                <a:ext cx="447040" cy="138646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46" name="Oval 143">
                <a:extLst>
                  <a:ext uri="{FF2B5EF4-FFF2-40B4-BE49-F238E27FC236}">
                    <a16:creationId xmlns:a16="http://schemas.microsoft.com/office/drawing/2014/main" id="{DAC96D25-1C0B-1F43-904F-5FE121E64AB6}"/>
                  </a:ext>
                </a:extLst>
              </p:cNvPr>
              <p:cNvSpPr/>
              <p:nvPr/>
            </p:nvSpPr>
            <p:spPr>
              <a:xfrm rot="5400000">
                <a:off x="3038214" y="2513532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47" name="Oval 144">
                <a:extLst>
                  <a:ext uri="{FF2B5EF4-FFF2-40B4-BE49-F238E27FC236}">
                    <a16:creationId xmlns:a16="http://schemas.microsoft.com/office/drawing/2014/main" id="{4011B5C5-D45F-1F43-8882-21B4D5CA3B29}"/>
                  </a:ext>
                </a:extLst>
              </p:cNvPr>
              <p:cNvSpPr/>
              <p:nvPr/>
            </p:nvSpPr>
            <p:spPr>
              <a:xfrm rot="5400000">
                <a:off x="3038214" y="2682240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48" name="组合 17">
              <a:extLst>
                <a:ext uri="{FF2B5EF4-FFF2-40B4-BE49-F238E27FC236}">
                  <a16:creationId xmlns:a16="http://schemas.microsoft.com/office/drawing/2014/main" id="{856837A6-A040-C24B-BBD4-E3C11B9FD9EE}"/>
                </a:ext>
              </a:extLst>
            </p:cNvPr>
            <p:cNvGrpSpPr/>
            <p:nvPr/>
          </p:nvGrpSpPr>
          <p:grpSpPr>
            <a:xfrm rot="15106831">
              <a:off x="8224924" y="5724757"/>
              <a:ext cx="138646" cy="447040"/>
              <a:chOff x="3030593" y="2438402"/>
              <a:chExt cx="138646" cy="447040"/>
            </a:xfrm>
          </p:grpSpPr>
          <p:sp>
            <p:nvSpPr>
              <p:cNvPr id="49" name="Rounded Rectangle 125">
                <a:extLst>
                  <a:ext uri="{FF2B5EF4-FFF2-40B4-BE49-F238E27FC236}">
                    <a16:creationId xmlns:a16="http://schemas.microsoft.com/office/drawing/2014/main" id="{6A1E45DA-2101-714A-B02C-4111C187B943}"/>
                  </a:ext>
                </a:extLst>
              </p:cNvPr>
              <p:cNvSpPr/>
              <p:nvPr/>
            </p:nvSpPr>
            <p:spPr>
              <a:xfrm rot="5400000">
                <a:off x="2876396" y="2592599"/>
                <a:ext cx="447040" cy="138646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0" name="Oval 143">
                <a:extLst>
                  <a:ext uri="{FF2B5EF4-FFF2-40B4-BE49-F238E27FC236}">
                    <a16:creationId xmlns:a16="http://schemas.microsoft.com/office/drawing/2014/main" id="{E7573FA7-3118-4F4F-920A-FEDB47B3B9B0}"/>
                  </a:ext>
                </a:extLst>
              </p:cNvPr>
              <p:cNvSpPr/>
              <p:nvPr/>
            </p:nvSpPr>
            <p:spPr>
              <a:xfrm rot="5400000">
                <a:off x="3038214" y="2513532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1" name="Oval 144">
                <a:extLst>
                  <a:ext uri="{FF2B5EF4-FFF2-40B4-BE49-F238E27FC236}">
                    <a16:creationId xmlns:a16="http://schemas.microsoft.com/office/drawing/2014/main" id="{9AE9F771-7E4F-1643-BCFB-B8E1EABD757E}"/>
                  </a:ext>
                </a:extLst>
              </p:cNvPr>
              <p:cNvSpPr/>
              <p:nvPr/>
            </p:nvSpPr>
            <p:spPr>
              <a:xfrm rot="5400000">
                <a:off x="3038214" y="2682240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52" name="组合 18">
              <a:extLst>
                <a:ext uri="{FF2B5EF4-FFF2-40B4-BE49-F238E27FC236}">
                  <a16:creationId xmlns:a16="http://schemas.microsoft.com/office/drawing/2014/main" id="{896072FB-171F-8749-B3BE-BE78F43AC09D}"/>
                </a:ext>
              </a:extLst>
            </p:cNvPr>
            <p:cNvGrpSpPr/>
            <p:nvPr/>
          </p:nvGrpSpPr>
          <p:grpSpPr>
            <a:xfrm rot="15106831">
              <a:off x="6515707" y="5110416"/>
              <a:ext cx="138646" cy="447040"/>
              <a:chOff x="2966263" y="2319538"/>
              <a:chExt cx="138646" cy="447040"/>
            </a:xfrm>
          </p:grpSpPr>
          <p:sp>
            <p:nvSpPr>
              <p:cNvPr id="53" name="Rounded Rectangle 125">
                <a:extLst>
                  <a:ext uri="{FF2B5EF4-FFF2-40B4-BE49-F238E27FC236}">
                    <a16:creationId xmlns:a16="http://schemas.microsoft.com/office/drawing/2014/main" id="{045F9FCA-F746-A245-9168-020814DBA9D2}"/>
                  </a:ext>
                </a:extLst>
              </p:cNvPr>
              <p:cNvSpPr/>
              <p:nvPr/>
            </p:nvSpPr>
            <p:spPr>
              <a:xfrm rot="5400000">
                <a:off x="2812066" y="2473735"/>
                <a:ext cx="447040" cy="138646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4" name="Oval 143">
                <a:extLst>
                  <a:ext uri="{FF2B5EF4-FFF2-40B4-BE49-F238E27FC236}">
                    <a16:creationId xmlns:a16="http://schemas.microsoft.com/office/drawing/2014/main" id="{01DB080C-4B5C-AF44-BC45-FA82AD02A37A}"/>
                  </a:ext>
                </a:extLst>
              </p:cNvPr>
              <p:cNvSpPr/>
              <p:nvPr/>
            </p:nvSpPr>
            <p:spPr>
              <a:xfrm rot="5400000">
                <a:off x="2973885" y="2394668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5" name="Oval 144">
                <a:extLst>
                  <a:ext uri="{FF2B5EF4-FFF2-40B4-BE49-F238E27FC236}">
                    <a16:creationId xmlns:a16="http://schemas.microsoft.com/office/drawing/2014/main" id="{182E44DE-7BC3-5A4E-8A0F-D8434CB7982C}"/>
                  </a:ext>
                </a:extLst>
              </p:cNvPr>
              <p:cNvSpPr/>
              <p:nvPr/>
            </p:nvSpPr>
            <p:spPr>
              <a:xfrm rot="5400000">
                <a:off x="2973885" y="2563376"/>
                <a:ext cx="126000" cy="1260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56" name="TextBox 115">
              <a:extLst>
                <a:ext uri="{FF2B5EF4-FFF2-40B4-BE49-F238E27FC236}">
                  <a16:creationId xmlns:a16="http://schemas.microsoft.com/office/drawing/2014/main" id="{2FF17311-025F-384F-8383-BABA78218786}"/>
                </a:ext>
              </a:extLst>
            </p:cNvPr>
            <p:cNvSpPr txBox="1"/>
            <p:nvPr/>
          </p:nvSpPr>
          <p:spPr>
            <a:xfrm>
              <a:off x="6809562" y="5088325"/>
              <a:ext cx="662361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红薯</a:t>
              </a:r>
            </a:p>
          </p:txBody>
        </p:sp>
        <p:sp>
          <p:nvSpPr>
            <p:cNvPr id="57" name="TextBox 53">
              <a:extLst>
                <a:ext uri="{FF2B5EF4-FFF2-40B4-BE49-F238E27FC236}">
                  <a16:creationId xmlns:a16="http://schemas.microsoft.com/office/drawing/2014/main" id="{1DBB824D-05D4-0346-800E-6B3832746057}"/>
                </a:ext>
              </a:extLst>
            </p:cNvPr>
            <p:cNvSpPr txBox="1"/>
            <p:nvPr/>
          </p:nvSpPr>
          <p:spPr>
            <a:xfrm>
              <a:off x="6258401" y="4479071"/>
              <a:ext cx="963725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土豆</a:t>
              </a:r>
              <a:r>
                <a:rPr lang="en-US" altLang="zh-CN" sz="1867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#2</a:t>
              </a:r>
              <a:endParaRPr lang="zh-CN" altLang="en-US" sz="1867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Rounded Rectangle 125">
              <a:extLst>
                <a:ext uri="{FF2B5EF4-FFF2-40B4-BE49-F238E27FC236}">
                  <a16:creationId xmlns:a16="http://schemas.microsoft.com/office/drawing/2014/main" id="{1CCE197C-83B9-9440-9D8F-10F43A04E667}"/>
                </a:ext>
              </a:extLst>
            </p:cNvPr>
            <p:cNvSpPr/>
            <p:nvPr/>
          </p:nvSpPr>
          <p:spPr>
            <a:xfrm rot="20506831">
              <a:off x="6529941" y="4901141"/>
              <a:ext cx="447040" cy="138646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00000"/>
                </a:solidFill>
              </a:endParaRPr>
            </a:p>
          </p:txBody>
        </p:sp>
        <p:sp>
          <p:nvSpPr>
            <p:cNvPr id="59" name="Oval 143">
              <a:extLst>
                <a:ext uri="{FF2B5EF4-FFF2-40B4-BE49-F238E27FC236}">
                  <a16:creationId xmlns:a16="http://schemas.microsoft.com/office/drawing/2014/main" id="{2349AA33-644A-014C-8BC5-6FFA9A465B75}"/>
                </a:ext>
              </a:extLst>
            </p:cNvPr>
            <p:cNvSpPr/>
            <p:nvPr/>
          </p:nvSpPr>
          <p:spPr>
            <a:xfrm rot="20506831">
              <a:off x="6608946" y="4932929"/>
              <a:ext cx="126000" cy="12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00000"/>
                </a:solidFill>
              </a:endParaRPr>
            </a:p>
          </p:txBody>
        </p:sp>
        <p:sp>
          <p:nvSpPr>
            <p:cNvPr id="60" name="Oval 144">
              <a:extLst>
                <a:ext uri="{FF2B5EF4-FFF2-40B4-BE49-F238E27FC236}">
                  <a16:creationId xmlns:a16="http://schemas.microsoft.com/office/drawing/2014/main" id="{E5B9DDFC-029E-F34B-9FEB-121D40259F55}"/>
                </a:ext>
              </a:extLst>
            </p:cNvPr>
            <p:cNvSpPr/>
            <p:nvPr/>
          </p:nvSpPr>
          <p:spPr>
            <a:xfrm rot="20506831">
              <a:off x="6769196" y="4880181"/>
              <a:ext cx="126000" cy="12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00000"/>
                </a:solidFill>
              </a:endParaRPr>
            </a:p>
          </p:txBody>
        </p:sp>
        <p:cxnSp>
          <p:nvCxnSpPr>
            <p:cNvPr id="61" name="直接箭头连接符 9">
              <a:extLst>
                <a:ext uri="{FF2B5EF4-FFF2-40B4-BE49-F238E27FC236}">
                  <a16:creationId xmlns:a16="http://schemas.microsoft.com/office/drawing/2014/main" id="{CEA3DE62-5714-0843-9ABD-7437F6124386}"/>
                </a:ext>
              </a:extLst>
            </p:cNvPr>
            <p:cNvCxnSpPr/>
            <p:nvPr/>
          </p:nvCxnSpPr>
          <p:spPr>
            <a:xfrm>
              <a:off x="6058222" y="6590637"/>
              <a:ext cx="320040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10">
              <a:extLst>
                <a:ext uri="{FF2B5EF4-FFF2-40B4-BE49-F238E27FC236}">
                  <a16:creationId xmlns:a16="http://schemas.microsoft.com/office/drawing/2014/main" id="{3F147E26-1950-2940-99F1-FEA0CDE2022A}"/>
                </a:ext>
              </a:extLst>
            </p:cNvPr>
            <p:cNvCxnSpPr/>
            <p:nvPr/>
          </p:nvCxnSpPr>
          <p:spPr>
            <a:xfrm flipV="1">
              <a:off x="6058222" y="4849705"/>
              <a:ext cx="0" cy="174093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53">
              <a:extLst>
                <a:ext uri="{FF2B5EF4-FFF2-40B4-BE49-F238E27FC236}">
                  <a16:creationId xmlns:a16="http://schemas.microsoft.com/office/drawing/2014/main" id="{EF244122-8333-6347-A9BF-E854A877EC8F}"/>
                </a:ext>
              </a:extLst>
            </p:cNvPr>
            <p:cNvSpPr txBox="1"/>
            <p:nvPr/>
          </p:nvSpPr>
          <p:spPr>
            <a:xfrm>
              <a:off x="8470069" y="4971834"/>
              <a:ext cx="963725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土豆</a:t>
              </a:r>
              <a:r>
                <a:rPr lang="en-US" altLang="zh-CN" sz="1867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#1</a:t>
              </a:r>
              <a:endParaRPr lang="zh-CN" altLang="en-US" sz="1867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" name="Rounded Rectangle 125">
              <a:extLst>
                <a:ext uri="{FF2B5EF4-FFF2-40B4-BE49-F238E27FC236}">
                  <a16:creationId xmlns:a16="http://schemas.microsoft.com/office/drawing/2014/main" id="{BE33DFEE-E35D-DD48-9F52-B4D586689FAA}"/>
                </a:ext>
              </a:extLst>
            </p:cNvPr>
            <p:cNvSpPr/>
            <p:nvPr/>
          </p:nvSpPr>
          <p:spPr>
            <a:xfrm rot="20506831">
              <a:off x="8351615" y="5403087"/>
              <a:ext cx="447040" cy="138646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00000"/>
                </a:solidFill>
              </a:endParaRPr>
            </a:p>
          </p:txBody>
        </p:sp>
        <p:sp>
          <p:nvSpPr>
            <p:cNvPr id="65" name="Oval 143">
              <a:extLst>
                <a:ext uri="{FF2B5EF4-FFF2-40B4-BE49-F238E27FC236}">
                  <a16:creationId xmlns:a16="http://schemas.microsoft.com/office/drawing/2014/main" id="{7A6159F2-A3D1-BC4D-91C0-007B2F4DF491}"/>
                </a:ext>
              </a:extLst>
            </p:cNvPr>
            <p:cNvSpPr/>
            <p:nvPr/>
          </p:nvSpPr>
          <p:spPr>
            <a:xfrm rot="20506831">
              <a:off x="8430620" y="5434875"/>
              <a:ext cx="126000" cy="12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00000"/>
                </a:solidFill>
              </a:endParaRPr>
            </a:p>
          </p:txBody>
        </p:sp>
        <p:sp>
          <p:nvSpPr>
            <p:cNvPr id="66" name="Oval 144">
              <a:extLst>
                <a:ext uri="{FF2B5EF4-FFF2-40B4-BE49-F238E27FC236}">
                  <a16:creationId xmlns:a16="http://schemas.microsoft.com/office/drawing/2014/main" id="{3430EF64-69E3-AD44-A32D-172AAFEAE29D}"/>
                </a:ext>
              </a:extLst>
            </p:cNvPr>
            <p:cNvSpPr/>
            <p:nvPr/>
          </p:nvSpPr>
          <p:spPr>
            <a:xfrm rot="20506831">
              <a:off x="8590870" y="5382127"/>
              <a:ext cx="126000" cy="12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00000"/>
                </a:solidFill>
              </a:endParaRP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C9B8953F-F186-4C4F-8993-47EFB082306A}"/>
                </a:ext>
              </a:extLst>
            </p:cNvPr>
            <p:cNvSpPr/>
            <p:nvPr/>
          </p:nvSpPr>
          <p:spPr>
            <a:xfrm>
              <a:off x="5050333" y="5533015"/>
              <a:ext cx="309561" cy="5180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8" name="文本框 3">
            <a:extLst>
              <a:ext uri="{FF2B5EF4-FFF2-40B4-BE49-F238E27FC236}">
                <a16:creationId xmlns:a16="http://schemas.microsoft.com/office/drawing/2014/main" id="{00D9AC0F-A57E-DD40-AA91-48D0364458C2}"/>
              </a:ext>
            </a:extLst>
          </p:cNvPr>
          <p:cNvSpPr txBox="1"/>
          <p:nvPr/>
        </p:nvSpPr>
        <p:spPr>
          <a:xfrm>
            <a:off x="2911563" y="3803295"/>
            <a:ext cx="5305720" cy="6378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tIns="72000" bIns="72000" rtlCol="0" anchor="ctr">
            <a:spAutoFit/>
          </a:bodyPr>
          <a:lstStyle/>
          <a:p>
            <a:pPr algn="ctr" defTabSz="761952">
              <a:defRPr/>
            </a:pPr>
            <a:r>
              <a:rPr kumimoji="1" lang="en-US" sz="32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rPr>
              <a:t>如何获得词义信息</a:t>
            </a:r>
            <a:r>
              <a:rPr kumimoji="1" lang="zh-CN" altLang="en-US" sz="3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rPr>
              <a:t>？</a:t>
            </a:r>
            <a:endParaRPr kumimoji="1" lang="en-US" sz="3200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0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6799" y="1857431"/>
            <a:ext cx="5167298" cy="453113"/>
          </a:xfrm>
        </p:spPr>
        <p:txBody>
          <a:bodyPr/>
          <a:lstStyle/>
          <a:p>
            <a:r>
              <a:rPr lang="en-US" dirty="0" err="1"/>
              <a:t>神经网络语言模型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54463" y="1536628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806799" y="2981050"/>
            <a:ext cx="5167298" cy="453113"/>
          </a:xfrm>
        </p:spPr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词向量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54463" y="2660247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EEFB11B-F11D-114D-8C41-AF8278569F78}"/>
              </a:ext>
            </a:extLst>
          </p:cNvPr>
          <p:cNvSpPr txBox="1">
            <a:spLocks/>
          </p:cNvSpPr>
          <p:nvPr/>
        </p:nvSpPr>
        <p:spPr>
          <a:xfrm>
            <a:off x="4806799" y="4104669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GloVe</a:t>
            </a:r>
            <a:r>
              <a:rPr lang="zh-CN" altLang="en-US" dirty="0"/>
              <a:t>词向量</a:t>
            </a:r>
            <a:endParaRPr lang="en-CN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4C1BD14-A647-E84F-B2FF-8160F69AAD43}"/>
              </a:ext>
            </a:extLst>
          </p:cNvPr>
          <p:cNvSpPr txBox="1">
            <a:spLocks/>
          </p:cNvSpPr>
          <p:nvPr/>
        </p:nvSpPr>
        <p:spPr>
          <a:xfrm>
            <a:off x="3854463" y="3783866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03B22D-AB60-A04A-8786-C36ED905FFFF}"/>
              </a:ext>
            </a:extLst>
          </p:cNvPr>
          <p:cNvSpPr txBox="1">
            <a:spLocks/>
          </p:cNvSpPr>
          <p:nvPr/>
        </p:nvSpPr>
        <p:spPr>
          <a:xfrm>
            <a:off x="4810864" y="5228288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静态词向量的评价与应用</a:t>
            </a:r>
            <a:endParaRPr lang="en-CN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E8B68F5-735C-A244-A185-86E91D55918C}"/>
              </a:ext>
            </a:extLst>
          </p:cNvPr>
          <p:cNvSpPr txBox="1">
            <a:spLocks/>
          </p:cNvSpPr>
          <p:nvPr/>
        </p:nvSpPr>
        <p:spPr>
          <a:xfrm>
            <a:off x="3858528" y="4907485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4912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6799" y="1857431"/>
            <a:ext cx="5167298" cy="453113"/>
          </a:xfrm>
        </p:spPr>
        <p:txBody>
          <a:bodyPr/>
          <a:lstStyle/>
          <a:p>
            <a:r>
              <a:rPr lang="en-US" dirty="0" err="1"/>
              <a:t>神经网络语言模型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54463" y="1536628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806799" y="2981050"/>
            <a:ext cx="5167298" cy="453113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Word2vec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词向量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54463" y="2660247"/>
            <a:ext cx="778752" cy="1035222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EEFB11B-F11D-114D-8C41-AF8278569F78}"/>
              </a:ext>
            </a:extLst>
          </p:cNvPr>
          <p:cNvSpPr txBox="1">
            <a:spLocks/>
          </p:cNvSpPr>
          <p:nvPr/>
        </p:nvSpPr>
        <p:spPr>
          <a:xfrm>
            <a:off x="4806799" y="4104669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GloVe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词向量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4C1BD14-A647-E84F-B2FF-8160F69AAD43}"/>
              </a:ext>
            </a:extLst>
          </p:cNvPr>
          <p:cNvSpPr txBox="1">
            <a:spLocks/>
          </p:cNvSpPr>
          <p:nvPr/>
        </p:nvSpPr>
        <p:spPr>
          <a:xfrm>
            <a:off x="3854463" y="3783866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03B22D-AB60-A04A-8786-C36ED905FFFF}"/>
              </a:ext>
            </a:extLst>
          </p:cNvPr>
          <p:cNvSpPr txBox="1">
            <a:spLocks/>
          </p:cNvSpPr>
          <p:nvPr/>
        </p:nvSpPr>
        <p:spPr>
          <a:xfrm>
            <a:off x="4810864" y="5228288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静态词向量的评价与应用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E8B68F5-735C-A244-A185-86E91D55918C}"/>
              </a:ext>
            </a:extLst>
          </p:cNvPr>
          <p:cNvSpPr txBox="1">
            <a:spLocks/>
          </p:cNvSpPr>
          <p:nvPr/>
        </p:nvSpPr>
        <p:spPr>
          <a:xfrm>
            <a:off x="3858528" y="4907485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en-CN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7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366" y="98277"/>
            <a:ext cx="5996264" cy="48178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Distributed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词表示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分布表示的缺点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速度慢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，增加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新语料库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困难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不易扩展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到短语、句子表示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分布式表示</a:t>
            </a: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直接使用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低维、稠密、连续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的向量表示词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自监督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的方法直接学习词向量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也称</a:t>
            </a: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词嵌入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EDA5B3-084A-0B4F-854E-771399D4A407}"/>
              </a:ext>
            </a:extLst>
          </p:cNvPr>
          <p:cNvCxnSpPr/>
          <p:nvPr/>
        </p:nvCxnSpPr>
        <p:spPr>
          <a:xfrm>
            <a:off x="1533646" y="5450487"/>
            <a:ext cx="986384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DC5415-6CB2-B44C-B2DC-56B3514042F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951935" y="5128541"/>
            <a:ext cx="2" cy="428955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21B281-F2F2-214B-8D0D-F61213325D87}"/>
              </a:ext>
            </a:extLst>
          </p:cNvPr>
          <p:cNvSpPr txBox="1"/>
          <p:nvPr/>
        </p:nvSpPr>
        <p:spPr>
          <a:xfrm>
            <a:off x="816562" y="4605321"/>
            <a:ext cx="2270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LSA</a:t>
            </a: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Deerwester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1990)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9E5DB1-4C3D-6645-8ABE-EEC6C307FF0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730351" y="5345776"/>
            <a:ext cx="3" cy="430976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D8181B-537B-184A-A8B6-9450C391F8A9}"/>
              </a:ext>
            </a:extLst>
          </p:cNvPr>
          <p:cNvSpPr txBox="1"/>
          <p:nvPr/>
        </p:nvSpPr>
        <p:spPr>
          <a:xfrm>
            <a:off x="1930295" y="5776752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Blei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DF1774-501C-1F41-A8AD-7DC2199EC323}"/>
              </a:ext>
            </a:extLst>
          </p:cNvPr>
          <p:cNvCxnSpPr>
            <a:cxnSpLocks/>
          </p:cNvCxnSpPr>
          <p:nvPr/>
        </p:nvCxnSpPr>
        <p:spPr>
          <a:xfrm>
            <a:off x="3590072" y="4435813"/>
            <a:ext cx="0" cy="192840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2BC587-4723-5A44-873D-66E0E0A82DA7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4514366" y="5128541"/>
            <a:ext cx="4" cy="428955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37B19A-F17C-8F4A-9FBB-91BFD3E9977C}"/>
              </a:ext>
            </a:extLst>
          </p:cNvPr>
          <p:cNvSpPr txBox="1"/>
          <p:nvPr/>
        </p:nvSpPr>
        <p:spPr>
          <a:xfrm>
            <a:off x="3568433" y="4605321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NNLM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Bengio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85068A-D1CB-C245-8849-35A968EC84AD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5741459" y="5345776"/>
            <a:ext cx="5" cy="430976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7BB941B-C7EA-7C44-A323-2F3D72AB09C8}"/>
              </a:ext>
            </a:extLst>
          </p:cNvPr>
          <p:cNvSpPr txBox="1"/>
          <p:nvPr/>
        </p:nvSpPr>
        <p:spPr>
          <a:xfrm>
            <a:off x="4598298" y="5776752"/>
            <a:ext cx="2286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HLBL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(Minh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Hinton,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2009)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4227C5-009E-7649-A77D-E62B01BEB90D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6621661" y="5128541"/>
            <a:ext cx="9" cy="428955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8E4DCC-D4DC-7249-8611-E557A133BC66}"/>
              </a:ext>
            </a:extLst>
          </p:cNvPr>
          <p:cNvSpPr txBox="1"/>
          <p:nvPr/>
        </p:nvSpPr>
        <p:spPr>
          <a:xfrm>
            <a:off x="5575125" y="4605321"/>
            <a:ext cx="209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SENNA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Collobert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2011)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49891E-C4C1-DC45-AC23-A118CED98ED2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143042" y="5345776"/>
            <a:ext cx="3" cy="430976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7ECC8BF-BD1E-2E4C-A027-B0702201A362}"/>
              </a:ext>
            </a:extLst>
          </p:cNvPr>
          <p:cNvSpPr txBox="1"/>
          <p:nvPr/>
        </p:nvSpPr>
        <p:spPr>
          <a:xfrm>
            <a:off x="7154954" y="5776752"/>
            <a:ext cx="1976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RNNLM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Mikolov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CF3A1B-7599-4B4C-90A2-AB322C3A2415}"/>
              </a:ext>
            </a:extLst>
          </p:cNvPr>
          <p:cNvCxnSpPr>
            <a:cxnSpLocks/>
            <a:endCxn id="35" idx="2"/>
          </p:cNvCxnSpPr>
          <p:nvPr/>
        </p:nvCxnSpPr>
        <p:spPr>
          <a:xfrm flipH="1" flipV="1">
            <a:off x="9109492" y="5131803"/>
            <a:ext cx="12" cy="428954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C22D4B3-937E-C249-BE84-E6F8BFFABCE1}"/>
              </a:ext>
            </a:extLst>
          </p:cNvPr>
          <p:cNvSpPr txBox="1"/>
          <p:nvPr/>
        </p:nvSpPr>
        <p:spPr>
          <a:xfrm>
            <a:off x="8121401" y="4608583"/>
            <a:ext cx="1976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Word2vec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Mikolov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2013)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0B7803-7B07-7047-8659-C7E0809DCAE4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0251041" y="5345776"/>
            <a:ext cx="6" cy="430976"/>
          </a:xfrm>
          <a:prstGeom prst="straightConnector1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1F34193-8807-F641-A00B-BC710E0E4521}"/>
              </a:ext>
            </a:extLst>
          </p:cNvPr>
          <p:cNvSpPr txBox="1"/>
          <p:nvPr/>
        </p:nvSpPr>
        <p:spPr>
          <a:xfrm>
            <a:off x="9110670" y="5776752"/>
            <a:ext cx="228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GloVe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(Pennington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 al.,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2014)</a:t>
            </a: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CABAECD0-2A22-4041-9F08-C3CD6614A600}"/>
              </a:ext>
            </a:extLst>
          </p:cNvPr>
          <p:cNvSpPr/>
          <p:nvPr/>
        </p:nvSpPr>
        <p:spPr>
          <a:xfrm>
            <a:off x="4874849" y="4614859"/>
            <a:ext cx="145915" cy="1515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6DA12022-5E47-0448-96C2-81C7CE07B59B}"/>
              </a:ext>
            </a:extLst>
          </p:cNvPr>
          <p:cNvSpPr/>
          <p:nvPr/>
        </p:nvSpPr>
        <p:spPr>
          <a:xfrm>
            <a:off x="9588232" y="4614859"/>
            <a:ext cx="145915" cy="1515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383E7CE0-5C1A-FA43-A297-6ACCD5A27B8C}"/>
              </a:ext>
            </a:extLst>
          </p:cNvPr>
          <p:cNvSpPr/>
          <p:nvPr/>
        </p:nvSpPr>
        <p:spPr>
          <a:xfrm>
            <a:off x="6990332" y="4614859"/>
            <a:ext cx="145915" cy="1515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040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  <p:bldP spid="25" grpId="0"/>
      <p:bldP spid="29" grpId="0"/>
      <p:bldP spid="31" grpId="0"/>
      <p:bldP spid="33" grpId="0"/>
      <p:bldP spid="35" grpId="0"/>
      <p:bldP spid="37" grpId="0"/>
      <p:bldP spid="39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366" y="98277"/>
            <a:ext cx="7026909" cy="48178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前馈神经网络语言模型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FF-NNLM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 Language Models 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Bengio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 al., JMLR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2003)</a:t>
            </a: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根据前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n-1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个词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历史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预测当前词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</a:t>
            </a:r>
            <a:r>
              <a:rPr lang="ja-JP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马尔可夫假设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模型结构为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前馈神经网络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通过查找表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Look-up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Table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获得词的向量表示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0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词向量（或词嵌入，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Embedding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00000"/>
              </a:lnSpc>
            </a:pPr>
            <a:r>
              <a:rPr lang="ja-JP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支撑</a:t>
            </a:r>
            <a:r>
              <a:rPr lang="ja-JP" altLang="en-US" sz="18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图灵奖</a:t>
            </a:r>
            <a:r>
              <a:rPr lang="ja-JP" altLang="en-US" sz="1800">
                <a:latin typeface="Microsoft YaHei" panose="020B0503020204020204" pitchFamily="34" charset="-122"/>
                <a:ea typeface="Microsoft YaHei" panose="020B0503020204020204" pitchFamily="34" charset="-122"/>
              </a:rPr>
              <a:t>的重要工作</a:t>
            </a:r>
            <a:endParaRPr lang="en-US" altLang="ja-JP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通过梯度下降优化词向量表示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历史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长度不可变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“他 喜欢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吃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u="sng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苹果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“他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感冒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了 ， 于是 下班 后 去 了 </a:t>
            </a:r>
            <a:r>
              <a:rPr lang="zh-CN" altLang="en-US" u="sng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医院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0C670-DD06-9D4F-8804-79D6F4E1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381" y="2619110"/>
            <a:ext cx="4172059" cy="26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0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366" y="98277"/>
            <a:ext cx="7026909" cy="481783"/>
          </a:xfrm>
        </p:spPr>
        <p:txBody>
          <a:bodyPr>
            <a:noAutofit/>
          </a:bodyPr>
          <a:lstStyle/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循环神经网络语言模型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RNNLM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Recurrent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 Language Models (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Mikolov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 al.,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Interspeech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2010)</a:t>
            </a: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根据完整的“历史”对当前词进行预测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对不定长依赖的建模能力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梯度弥散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爆炸问题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反向传播过程中按长度进行截断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长短时记忆网络（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LSTM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“语言模型”约束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：只利用了“历史”信息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D3999-110F-8247-AB8E-CFB186AA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332" y="2547142"/>
            <a:ext cx="4556342" cy="27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92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SENNA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Semantic/syntactic Extraction using a Neural Network Architecture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Natural Language Processing (Almost) from Scratch (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Collobert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 al., JMLR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2011)</a:t>
            </a: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换词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的思想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一个词和它的上下文构成正例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随机替换掉该词构成负例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优化目标</a:t>
            </a:r>
            <a:endParaRPr lang="en-US" altLang="ja-JP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score(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cat sits on a mat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 &gt; score(</a:t>
            </a:r>
            <a:r>
              <a:rPr lang="en-US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cat sits Harbin a</a:t>
            </a:r>
            <a:r>
              <a:rPr lang="zh-CN" altLang="en-US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mat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score</a:t>
            </a:r>
            <a:r>
              <a:rPr lang="ja-JP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的计算方式</a:t>
            </a:r>
            <a:endParaRPr lang="en-US" altLang="ja-JP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训练速度慢，在当年的硬件条件下需要训练</a:t>
            </a:r>
            <a:r>
              <a:rPr lang="en-US" altLang="ja-JP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ja-JP" altLang="en-US" sz="24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个月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80839A-FDB9-2945-BADA-F1869416B969}"/>
              </a:ext>
            </a:extLst>
          </p:cNvPr>
          <p:cNvGrpSpPr/>
          <p:nvPr/>
        </p:nvGrpSpPr>
        <p:grpSpPr>
          <a:xfrm>
            <a:off x="4921778" y="2219566"/>
            <a:ext cx="3129582" cy="974717"/>
            <a:chOff x="6096000" y="3342734"/>
            <a:chExt cx="3129582" cy="9747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C80CC6-DF33-A843-A08F-FDA5331379F0}"/>
                </a:ext>
              </a:extLst>
            </p:cNvPr>
            <p:cNvSpPr txBox="1"/>
            <p:nvPr/>
          </p:nvSpPr>
          <p:spPr>
            <a:xfrm>
              <a:off x="6465651" y="3342734"/>
              <a:ext cx="2194832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cat sits </a:t>
              </a:r>
              <a:r>
                <a:rPr lang="en-US" sz="2000" u="sng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on</a:t>
              </a:r>
              <a:r>
                <a:rPr lang="en-US" sz="20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a mat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E549AD-17EB-9047-AA35-E73AEB2C5084}"/>
                </a:ext>
              </a:extLst>
            </p:cNvPr>
            <p:cNvSpPr txBox="1"/>
            <p:nvPr/>
          </p:nvSpPr>
          <p:spPr>
            <a:xfrm>
              <a:off x="6524201" y="3899524"/>
              <a:ext cx="2701381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cat sits </a:t>
              </a:r>
              <a:r>
                <a:rPr lang="en-US" altLang="zh-CN" sz="2000" u="sng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Harbin</a:t>
              </a:r>
              <a:r>
                <a:rPr lang="en-US" sz="20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a mat</a:t>
              </a:r>
            </a:p>
          </p:txBody>
        </p:sp>
        <p:sp>
          <p:nvSpPr>
            <p:cNvPr id="7" name="Plus 6">
              <a:extLst>
                <a:ext uri="{FF2B5EF4-FFF2-40B4-BE49-F238E27FC236}">
                  <a16:creationId xmlns:a16="http://schemas.microsoft.com/office/drawing/2014/main" id="{E2662BED-709D-C64E-99F1-A34CDBCF93D8}"/>
                </a:ext>
              </a:extLst>
            </p:cNvPr>
            <p:cNvSpPr/>
            <p:nvPr/>
          </p:nvSpPr>
          <p:spPr>
            <a:xfrm>
              <a:off x="6096000" y="3375479"/>
              <a:ext cx="369651" cy="374196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Minus 7">
              <a:extLst>
                <a:ext uri="{FF2B5EF4-FFF2-40B4-BE49-F238E27FC236}">
                  <a16:creationId xmlns:a16="http://schemas.microsoft.com/office/drawing/2014/main" id="{902105D9-C0CC-5A41-8EF8-F1887D79EA4F}"/>
                </a:ext>
              </a:extLst>
            </p:cNvPr>
            <p:cNvSpPr/>
            <p:nvPr/>
          </p:nvSpPr>
          <p:spPr>
            <a:xfrm>
              <a:off x="6105728" y="3943258"/>
              <a:ext cx="359923" cy="374195"/>
            </a:xfrm>
            <a:prstGeom prst="mathMinus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9CB5EA5-2DBA-8E43-8F5B-5ACD9A3BD16D}"/>
              </a:ext>
            </a:extLst>
          </p:cNvPr>
          <p:cNvGrpSpPr/>
          <p:nvPr/>
        </p:nvGrpSpPr>
        <p:grpSpPr>
          <a:xfrm>
            <a:off x="3788515" y="4249612"/>
            <a:ext cx="3768189" cy="1537531"/>
            <a:chOff x="6709656" y="4499276"/>
            <a:chExt cx="5118166" cy="221166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908422B-C50B-494C-9DD0-4872C8F3EEF1}"/>
                </a:ext>
              </a:extLst>
            </p:cNvPr>
            <p:cNvSpPr/>
            <p:nvPr/>
          </p:nvSpPr>
          <p:spPr>
            <a:xfrm>
              <a:off x="6709657" y="5913912"/>
              <a:ext cx="5118165" cy="23208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0288A99-F954-924B-9433-D2EE24CF3F66}"/>
                </a:ext>
              </a:extLst>
            </p:cNvPr>
            <p:cNvSpPr/>
            <p:nvPr/>
          </p:nvSpPr>
          <p:spPr>
            <a:xfrm>
              <a:off x="7887812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F8555D-35BA-964F-BDC7-26D6ACBB13DB}"/>
                </a:ext>
              </a:extLst>
            </p:cNvPr>
            <p:cNvSpPr/>
            <p:nvPr/>
          </p:nvSpPr>
          <p:spPr>
            <a:xfrm>
              <a:off x="8106413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E8E4D46-D5D7-6443-A6EA-1109E845ABF1}"/>
                </a:ext>
              </a:extLst>
            </p:cNvPr>
            <p:cNvSpPr/>
            <p:nvPr/>
          </p:nvSpPr>
          <p:spPr>
            <a:xfrm>
              <a:off x="8325014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B3B31A-328E-CF4F-A3C2-17FDFD02A696}"/>
                </a:ext>
              </a:extLst>
            </p:cNvPr>
            <p:cNvSpPr/>
            <p:nvPr/>
          </p:nvSpPr>
          <p:spPr>
            <a:xfrm>
              <a:off x="8543615" y="5978959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CC7AA60-3878-D546-8133-79FB348B2EBB}"/>
                </a:ext>
              </a:extLst>
            </p:cNvPr>
            <p:cNvSpPr/>
            <p:nvPr/>
          </p:nvSpPr>
          <p:spPr>
            <a:xfrm>
              <a:off x="8893751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9F0A30-F66B-4847-8FB0-47340219505B}"/>
                </a:ext>
              </a:extLst>
            </p:cNvPr>
            <p:cNvSpPr/>
            <p:nvPr/>
          </p:nvSpPr>
          <p:spPr>
            <a:xfrm>
              <a:off x="9112352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A8BF3F2-F407-DC4C-A63F-5F2490AF96D9}"/>
                </a:ext>
              </a:extLst>
            </p:cNvPr>
            <p:cNvSpPr/>
            <p:nvPr/>
          </p:nvSpPr>
          <p:spPr>
            <a:xfrm>
              <a:off x="9330953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299A95F-304A-FC43-A65F-1866CF466C76}"/>
                </a:ext>
              </a:extLst>
            </p:cNvPr>
            <p:cNvSpPr/>
            <p:nvPr/>
          </p:nvSpPr>
          <p:spPr>
            <a:xfrm>
              <a:off x="9549554" y="5978959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635A35F-FF72-7C49-A974-7199AE195121}"/>
                </a:ext>
              </a:extLst>
            </p:cNvPr>
            <p:cNvSpPr/>
            <p:nvPr/>
          </p:nvSpPr>
          <p:spPr>
            <a:xfrm>
              <a:off x="9899690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7B00E-650E-544B-BE2F-11CE73D47909}"/>
                </a:ext>
              </a:extLst>
            </p:cNvPr>
            <p:cNvSpPr/>
            <p:nvPr/>
          </p:nvSpPr>
          <p:spPr>
            <a:xfrm>
              <a:off x="10118291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0B86FB5-3F61-6B49-9C97-E9FFA5D78A35}"/>
                </a:ext>
              </a:extLst>
            </p:cNvPr>
            <p:cNvSpPr/>
            <p:nvPr/>
          </p:nvSpPr>
          <p:spPr>
            <a:xfrm>
              <a:off x="10336892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640D4B6-7EA0-F144-9EB4-711AF61A0B50}"/>
                </a:ext>
              </a:extLst>
            </p:cNvPr>
            <p:cNvSpPr/>
            <p:nvPr/>
          </p:nvSpPr>
          <p:spPr>
            <a:xfrm>
              <a:off x="10555493" y="5978959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69ADC9-9B6E-5E48-B3BB-48E21889D565}"/>
                </a:ext>
              </a:extLst>
            </p:cNvPr>
            <p:cNvSpPr/>
            <p:nvPr/>
          </p:nvSpPr>
          <p:spPr>
            <a:xfrm>
              <a:off x="10905629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A96386-603C-B346-9E44-60ABE6E86247}"/>
                </a:ext>
              </a:extLst>
            </p:cNvPr>
            <p:cNvSpPr/>
            <p:nvPr/>
          </p:nvSpPr>
          <p:spPr>
            <a:xfrm>
              <a:off x="11124230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C8C7F1-BC44-C146-BB77-D6F4F21958B3}"/>
                </a:ext>
              </a:extLst>
            </p:cNvPr>
            <p:cNvSpPr/>
            <p:nvPr/>
          </p:nvSpPr>
          <p:spPr>
            <a:xfrm>
              <a:off x="11342831" y="597328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2A254FE-B1EB-B249-8D06-E8845D1F1FAA}"/>
                </a:ext>
              </a:extLst>
            </p:cNvPr>
            <p:cNvSpPr/>
            <p:nvPr/>
          </p:nvSpPr>
          <p:spPr>
            <a:xfrm>
              <a:off x="11561432" y="5978959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7228BA-3BB0-9E46-9FB1-4E2313E536E2}"/>
                </a:ext>
              </a:extLst>
            </p:cNvPr>
            <p:cNvSpPr txBox="1"/>
            <p:nvPr/>
          </p:nvSpPr>
          <p:spPr>
            <a:xfrm>
              <a:off x="6709656" y="6223948"/>
              <a:ext cx="5118165" cy="48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cat         sits        on         a        mat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F224D11-B997-114A-836C-3494A0D4D375}"/>
                </a:ext>
              </a:extLst>
            </p:cNvPr>
            <p:cNvSpPr/>
            <p:nvPr/>
          </p:nvSpPr>
          <p:spPr>
            <a:xfrm>
              <a:off x="6785754" y="5969411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89406EE-F581-6146-AD15-2D8AF70EC617}"/>
                </a:ext>
              </a:extLst>
            </p:cNvPr>
            <p:cNvSpPr/>
            <p:nvPr/>
          </p:nvSpPr>
          <p:spPr>
            <a:xfrm>
              <a:off x="7004355" y="5969411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0198A8C-A816-AE43-83CC-5901429964CF}"/>
                </a:ext>
              </a:extLst>
            </p:cNvPr>
            <p:cNvSpPr/>
            <p:nvPr/>
          </p:nvSpPr>
          <p:spPr>
            <a:xfrm>
              <a:off x="7222956" y="5969411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8E6F94-6A64-FD45-8E47-D37DACEE2FC0}"/>
                </a:ext>
              </a:extLst>
            </p:cNvPr>
            <p:cNvSpPr/>
            <p:nvPr/>
          </p:nvSpPr>
          <p:spPr>
            <a:xfrm>
              <a:off x="7441557" y="5975082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A6EC39C-AE81-604F-886C-411622A16D77}"/>
                </a:ext>
              </a:extLst>
            </p:cNvPr>
            <p:cNvSpPr/>
            <p:nvPr/>
          </p:nvSpPr>
          <p:spPr>
            <a:xfrm>
              <a:off x="8332047" y="5186342"/>
              <a:ext cx="1869374" cy="24243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EED1DB-EADF-CE4B-8864-5B3609D243E3}"/>
                </a:ext>
              </a:extLst>
            </p:cNvPr>
            <p:cNvSpPr/>
            <p:nvPr/>
          </p:nvSpPr>
          <p:spPr>
            <a:xfrm>
              <a:off x="8444389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82BB7A-1810-CF43-BE96-382928AA6A6C}"/>
                </a:ext>
              </a:extLst>
            </p:cNvPr>
            <p:cNvSpPr/>
            <p:nvPr/>
          </p:nvSpPr>
          <p:spPr>
            <a:xfrm>
              <a:off x="8662427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5AF0122-ABB5-B44B-984B-9FA24CFB641D}"/>
                </a:ext>
              </a:extLst>
            </p:cNvPr>
            <p:cNvSpPr/>
            <p:nvPr/>
          </p:nvSpPr>
          <p:spPr>
            <a:xfrm>
              <a:off x="8880465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815575F-0E53-0A49-9DA2-BDA72B03CE98}"/>
                </a:ext>
              </a:extLst>
            </p:cNvPr>
            <p:cNvSpPr/>
            <p:nvPr/>
          </p:nvSpPr>
          <p:spPr>
            <a:xfrm>
              <a:off x="9098503" y="5251389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C1BFB5-8142-7D45-8E1A-40B82A785B44}"/>
                </a:ext>
              </a:extLst>
            </p:cNvPr>
            <p:cNvSpPr/>
            <p:nvPr/>
          </p:nvSpPr>
          <p:spPr>
            <a:xfrm>
              <a:off x="9534579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920B9C4-6202-2943-9E53-D0391F388B69}"/>
                </a:ext>
              </a:extLst>
            </p:cNvPr>
            <p:cNvSpPr/>
            <p:nvPr/>
          </p:nvSpPr>
          <p:spPr>
            <a:xfrm>
              <a:off x="9752617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F8AA17C-FC5F-FF4F-AA81-0ED94772403D}"/>
                </a:ext>
              </a:extLst>
            </p:cNvPr>
            <p:cNvSpPr/>
            <p:nvPr/>
          </p:nvSpPr>
          <p:spPr>
            <a:xfrm>
              <a:off x="9970655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3D5599C-2B19-4F4D-B3A1-7E4B0C4C7AF3}"/>
                </a:ext>
              </a:extLst>
            </p:cNvPr>
            <p:cNvSpPr/>
            <p:nvPr/>
          </p:nvSpPr>
          <p:spPr>
            <a:xfrm>
              <a:off x="9316541" y="5245718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0C5EA01-F72F-4E4F-8050-9ACF3AA58E2E}"/>
                </a:ext>
              </a:extLst>
            </p:cNvPr>
            <p:cNvSpPr/>
            <p:nvPr/>
          </p:nvSpPr>
          <p:spPr>
            <a:xfrm>
              <a:off x="9201762" y="4499276"/>
              <a:ext cx="142504" cy="1442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3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DF3BAE2-F490-CB48-870A-D4EAFFE355B1}"/>
                </a:ext>
              </a:extLst>
            </p:cNvPr>
            <p:cNvCxnSpPr>
              <a:cxnSpLocks/>
              <a:stCxn id="12" idx="0"/>
              <a:endCxn id="34" idx="2"/>
            </p:cNvCxnSpPr>
            <p:nvPr/>
          </p:nvCxnSpPr>
          <p:spPr>
            <a:xfrm flipH="1" flipV="1">
              <a:off x="9266734" y="5428772"/>
              <a:ext cx="2006" cy="4851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862CA2-2E6A-3E4E-A0BD-88C3294598F9}"/>
                </a:ext>
              </a:extLst>
            </p:cNvPr>
            <p:cNvCxnSpPr>
              <a:cxnSpLocks/>
              <a:stCxn id="34" idx="0"/>
              <a:endCxn id="43" idx="4"/>
            </p:cNvCxnSpPr>
            <p:nvPr/>
          </p:nvCxnSpPr>
          <p:spPr>
            <a:xfrm flipV="1">
              <a:off x="9266734" y="4643574"/>
              <a:ext cx="6280" cy="5427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5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6799" y="1857431"/>
            <a:ext cx="5167298" cy="453113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神经网络语言模型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54463" y="1536628"/>
            <a:ext cx="778752" cy="1035222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806799" y="2981050"/>
            <a:ext cx="5167298" cy="453113"/>
          </a:xfrm>
        </p:spPr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词向量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54463" y="2660247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EEFB11B-F11D-114D-8C41-AF8278569F78}"/>
              </a:ext>
            </a:extLst>
          </p:cNvPr>
          <p:cNvSpPr txBox="1">
            <a:spLocks/>
          </p:cNvSpPr>
          <p:nvPr/>
        </p:nvSpPr>
        <p:spPr>
          <a:xfrm>
            <a:off x="4806799" y="4104669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GloVe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词向量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4C1BD14-A647-E84F-B2FF-8160F69AAD43}"/>
              </a:ext>
            </a:extLst>
          </p:cNvPr>
          <p:cNvSpPr txBox="1">
            <a:spLocks/>
          </p:cNvSpPr>
          <p:nvPr/>
        </p:nvSpPr>
        <p:spPr>
          <a:xfrm>
            <a:off x="3854463" y="3783866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03B22D-AB60-A04A-8786-C36ED905FFFF}"/>
              </a:ext>
            </a:extLst>
          </p:cNvPr>
          <p:cNvSpPr txBox="1">
            <a:spLocks/>
          </p:cNvSpPr>
          <p:nvPr/>
        </p:nvSpPr>
        <p:spPr>
          <a:xfrm>
            <a:off x="4810864" y="5228288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静态词向量的评价与应用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E8B68F5-735C-A244-A185-86E91D55918C}"/>
              </a:ext>
            </a:extLst>
          </p:cNvPr>
          <p:cNvSpPr txBox="1">
            <a:spLocks/>
          </p:cNvSpPr>
          <p:nvPr/>
        </p:nvSpPr>
        <p:spPr>
          <a:xfrm>
            <a:off x="3858528" y="4907485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en-CN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4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DE2A9-E8F5-E04F-A7F7-3B5B848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6E340-6A4B-415C-971C-5A31FC2A738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2vec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https://code.google.com/archive/p/word2vec/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Mikolov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et al., ICLR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2013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CBOW (Continuous Bag-of-Word)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根据周围词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（上下文）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预测中间词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如何计算上下文表示：词向量取平均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/>
              <a:t>Skip-Gram</a:t>
            </a: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根据中间词</a:t>
            </a:r>
            <a:r>
              <a:rPr lang="ja-JP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独立地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预测周围词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（上下文）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</a:t>
            </a: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速度快</a:t>
            </a:r>
            <a:endParaRPr lang="en-US" altLang="ja-JP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可利用</a:t>
            </a: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大规模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ja-JP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弥补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了模型能力的不足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E2E879-CC86-D148-AC07-04F97AF41108}"/>
              </a:ext>
            </a:extLst>
          </p:cNvPr>
          <p:cNvGrpSpPr/>
          <p:nvPr/>
        </p:nvGrpSpPr>
        <p:grpSpPr>
          <a:xfrm>
            <a:off x="7910647" y="1887330"/>
            <a:ext cx="3715296" cy="2265440"/>
            <a:chOff x="7910647" y="1887330"/>
            <a:chExt cx="3715296" cy="22654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FC6974-0BAC-914B-8CAC-924131483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0647" y="1887330"/>
              <a:ext cx="3715296" cy="20322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E9DA30-A826-E54A-BBDF-F2CD474831DC}"/>
                </a:ext>
              </a:extLst>
            </p:cNvPr>
            <p:cNvSpPr/>
            <p:nvPr/>
          </p:nvSpPr>
          <p:spPr>
            <a:xfrm>
              <a:off x="9519056" y="3844993"/>
              <a:ext cx="16433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CBOW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模型示意图</a:t>
              </a:r>
              <a:endParaRPr lang="en-CN" sz="1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202EF9-462F-554F-96C8-B5FAEF421FBE}"/>
              </a:ext>
            </a:extLst>
          </p:cNvPr>
          <p:cNvGrpSpPr/>
          <p:nvPr/>
        </p:nvGrpSpPr>
        <p:grpSpPr>
          <a:xfrm>
            <a:off x="7910647" y="4593313"/>
            <a:ext cx="3717718" cy="1866900"/>
            <a:chOff x="7910647" y="4593313"/>
            <a:chExt cx="3717718" cy="1866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62971E-2908-4847-B1AE-27D5FFAED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0647" y="4593313"/>
              <a:ext cx="3717718" cy="155699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9A8B3F-91B8-2B44-B57E-CBD4C4A5B961}"/>
                </a:ext>
              </a:extLst>
            </p:cNvPr>
            <p:cNvSpPr/>
            <p:nvPr/>
          </p:nvSpPr>
          <p:spPr>
            <a:xfrm>
              <a:off x="9352343" y="6152436"/>
              <a:ext cx="19768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Skip-gram</a:t>
              </a:r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模型示意图</a:t>
              </a:r>
              <a:endParaRPr lang="en-CN" sz="1400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E5DD180-D1D7-2348-AADF-CB6E1A97C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507" y="2077301"/>
            <a:ext cx="1397895" cy="5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7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19966</TotalTime>
  <Words>889</Words>
  <Application>Microsoft Macintosh PowerPoint</Application>
  <PresentationFormat>Widescreen</PresentationFormat>
  <Paragraphs>203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等线</vt:lpstr>
      <vt:lpstr>微软雅黑</vt:lpstr>
      <vt:lpstr>微软雅黑</vt:lpstr>
      <vt:lpstr>华文细黑</vt:lpstr>
      <vt:lpstr>Arial</vt:lpstr>
      <vt:lpstr>Impact</vt:lpstr>
      <vt:lpstr>Wingdings</vt:lpstr>
      <vt:lpstr>Office 主题​​</vt:lpstr>
      <vt:lpstr>PowerPoint Presentation</vt:lpstr>
      <vt:lpstr>PowerPoint Presentation</vt:lpstr>
      <vt:lpstr>PowerPoint Presentation</vt:lpstr>
      <vt:lpstr>分布式（Distributed）词表示</vt:lpstr>
      <vt:lpstr>前馈神经网络语言模型（FF-NNLM）</vt:lpstr>
      <vt:lpstr>循环神经网络语言模型（RNNLM）</vt:lpstr>
      <vt:lpstr>SENNA</vt:lpstr>
      <vt:lpstr>PowerPoint Presentation</vt:lpstr>
      <vt:lpstr>Word2vec</vt:lpstr>
      <vt:lpstr>参数估计</vt:lpstr>
      <vt:lpstr>PowerPoint Presentation</vt:lpstr>
      <vt:lpstr>GloVe</vt:lpstr>
      <vt:lpstr>PowerPoint Presentation</vt:lpstr>
      <vt:lpstr>词向量的评价与应用</vt:lpstr>
      <vt:lpstr>词向量的评价与应用</vt:lpstr>
      <vt:lpstr>一词多义现象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Che Wanxiang</cp:lastModifiedBy>
  <cp:revision>664</cp:revision>
  <dcterms:created xsi:type="dcterms:W3CDTF">2020-10-10T02:02:30Z</dcterms:created>
  <dcterms:modified xsi:type="dcterms:W3CDTF">2021-09-26T00:53:36Z</dcterms:modified>
</cp:coreProperties>
</file>